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9144000"/>
  <p:notesSz cx="6858000" cy="9144000"/>
  <p:embeddedFontLst>
    <p:embeddedFont>
      <p:font typeface="Lexend Light"/>
      <p:regular r:id="rId62"/>
      <p:bold r:id="rId63"/>
    </p:embeddedFont>
    <p:embeddedFont>
      <p:font typeface="Nunito"/>
      <p:regular r:id="rId64"/>
      <p:bold r:id="rId65"/>
      <p:italic r:id="rId66"/>
      <p:boldItalic r:id="rId67"/>
    </p:embeddedFont>
    <p:embeddedFont>
      <p:font typeface="Outfit"/>
      <p:regular r:id="rId68"/>
      <p:bold r:id="rId69"/>
    </p:embeddedFont>
    <p:embeddedFont>
      <p:font typeface="Lexend Medium"/>
      <p:regular r:id="rId70"/>
      <p:bold r:id="rId71"/>
    </p:embeddedFont>
    <p:embeddedFont>
      <p:font typeface="Lexend"/>
      <p:regular r:id="rId72"/>
      <p:bold r:id="rId73"/>
    </p:embeddedFont>
    <p:embeddedFont>
      <p:font typeface="Archivo Black"/>
      <p:regular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2A9BA1-482B-4F73-A239-C8FBDD04ACEF}">
  <a:tblStyle styleId="{BE2A9BA1-482B-4F73-A239-C8FBDD04ACE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B9B161A-1E45-4360-A3FA-563939896DA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Lexend-bold.fntdata"/><Relationship Id="rId72" Type="http://schemas.openxmlformats.org/officeDocument/2006/relationships/font" Target="fonts/Lexend-regular.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ArchivoBlack-regular.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LexendMedium-bold.fntdata"/><Relationship Id="rId70" Type="http://schemas.openxmlformats.org/officeDocument/2006/relationships/font" Target="fonts/LexendMedium-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exendLight-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Nunito-regular.fntdata"/><Relationship Id="rId63" Type="http://schemas.openxmlformats.org/officeDocument/2006/relationships/font" Target="fonts/LexendLight-bold.fntdata"/><Relationship Id="rId22" Type="http://schemas.openxmlformats.org/officeDocument/2006/relationships/slide" Target="slides/slide17.xml"/><Relationship Id="rId66" Type="http://schemas.openxmlformats.org/officeDocument/2006/relationships/font" Target="fonts/Nunito-italic.fntdata"/><Relationship Id="rId21" Type="http://schemas.openxmlformats.org/officeDocument/2006/relationships/slide" Target="slides/slide16.xml"/><Relationship Id="rId65" Type="http://schemas.openxmlformats.org/officeDocument/2006/relationships/font" Target="fonts/Nunito-bold.fntdata"/><Relationship Id="rId24" Type="http://schemas.openxmlformats.org/officeDocument/2006/relationships/slide" Target="slides/slide19.xml"/><Relationship Id="rId68" Type="http://schemas.openxmlformats.org/officeDocument/2006/relationships/font" Target="fonts/Outfit-regular.fntdata"/><Relationship Id="rId23" Type="http://schemas.openxmlformats.org/officeDocument/2006/relationships/slide" Target="slides/slide18.xml"/><Relationship Id="rId67" Type="http://schemas.openxmlformats.org/officeDocument/2006/relationships/font" Target="fonts/Nunito-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utfit-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BxQbQ8xKk-c3w5aVk3dVqotCY7r7k-7Pg3gbFA3nXQ/edit?usp=sharing" TargetMode="External"/><Relationship Id="rId3" Type="http://schemas.openxmlformats.org/officeDocument/2006/relationships/hyperlink" Target="https://rb.gy/lfbi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5e1caf4b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15e1caf4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https://docs.google.com/presentation/d/13BxQbQ8xKk-c3w5aVk3dVqotCY7r7k-7Pg3gbFA3nXQ/edit?usp=sharing</a:t>
            </a:r>
            <a:endParaRPr/>
          </a:p>
          <a:p>
            <a:pPr indent="0" lvl="0" marL="0" rtl="0" algn="l">
              <a:spcBef>
                <a:spcPts val="0"/>
              </a:spcBef>
              <a:spcAft>
                <a:spcPts val="0"/>
              </a:spcAft>
              <a:buNone/>
            </a:pPr>
            <a:r>
              <a:rPr lang="zh-TW" u="sng">
                <a:solidFill>
                  <a:schemeClr val="hlink"/>
                </a:solidFill>
                <a:hlinkClick r:id="rId3"/>
              </a:rPr>
              <a:t>https://rb.gy/lfbiit</a:t>
            </a:r>
            <a:r>
              <a:rPr lang="zh-TW"/>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1c4d5ef49b_0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1c4d5ef49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1c4d5ef49b_0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1c4d5ef49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1c4d5ef49b_0_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1c4d5ef49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1c4d5ef49b_0_2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1c4d5ef49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1c4d5ef49b_0_1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1c4d5ef49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1c4d5ef49b_0_1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1c4d5ef49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1c4d5ef49b_0_1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1c4d5ef49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1c4d5ef49b_0_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1c4d5ef49b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1c4d5ef49b_0_1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1c4d5ef49b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1c4d5ef49b_0_2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1c4d5ef49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15e1caf4bc_2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15e1caf4bc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1c4d5ef49b_0_2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1c4d5ef49b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1c4d5ef49b_0_2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1c4d5ef49b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1c4d5ef49b_2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1c4d5ef49b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1c4d5ef49b_0_2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1c4d5ef49b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c4d5ef49b_0_2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1c4d5ef49b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1c4d5ef49b_0_2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1c4d5ef49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1c4d5ef49b_0_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1c4d5ef49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1c4d5ef49b_0_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1c4d5ef49b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1c4d5ef49b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1c4d5ef49b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1c4d5ef49b_0_3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1c4d5ef49b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7407eb2536_0_1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7407eb253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命名實體篇</a:t>
            </a:r>
            <a:endParaRPr/>
          </a:p>
          <a:p>
            <a:pPr indent="0" lvl="0" marL="0" rtl="0" algn="l">
              <a:spcBef>
                <a:spcPts val="0"/>
              </a:spcBef>
              <a:spcAft>
                <a:spcPts val="0"/>
              </a:spcAft>
              <a:buClr>
                <a:schemeClr val="dk1"/>
              </a:buClr>
              <a:buSzPts val="1100"/>
              <a:buFont typeface="Arial"/>
              <a:buNone/>
            </a:pPr>
            <a:r>
              <a:rPr lang="zh-TW"/>
              <a:t>	命名實體\n識別</a:t>
            </a:r>
            <a:endParaRPr/>
          </a:p>
          <a:p>
            <a:pPr indent="0" lvl="0" marL="0" rtl="0" algn="l">
              <a:spcBef>
                <a:spcPts val="0"/>
              </a:spcBef>
              <a:spcAft>
                <a:spcPts val="0"/>
              </a:spcAft>
              <a:buClr>
                <a:schemeClr val="dk1"/>
              </a:buClr>
              <a:buSzPts val="1100"/>
              <a:buFont typeface="Arial"/>
              <a:buNone/>
            </a:pPr>
            <a:r>
              <a:rPr lang="zh-TW"/>
              <a:t>		應用</a:t>
            </a:r>
            <a:endParaRPr/>
          </a:p>
          <a:p>
            <a:pPr indent="0" lvl="0" marL="0" rtl="0" algn="l">
              <a:spcBef>
                <a:spcPts val="0"/>
              </a:spcBef>
              <a:spcAft>
                <a:spcPts val="0"/>
              </a:spcAft>
              <a:buClr>
                <a:schemeClr val="dk1"/>
              </a:buClr>
              <a:buSzPts val="1100"/>
              <a:buFont typeface="Arial"/>
              <a:buNone/>
            </a:pPr>
            <a:r>
              <a:rPr lang="zh-TW"/>
              <a:t>			工具</a:t>
            </a:r>
            <a:endParaRPr/>
          </a:p>
          <a:p>
            <a:pPr indent="0" lvl="0" marL="0" rtl="0" algn="l">
              <a:spcBef>
                <a:spcPts val="0"/>
              </a:spcBef>
              <a:spcAft>
                <a:spcPts val="0"/>
              </a:spcAft>
              <a:buClr>
                <a:schemeClr val="dk1"/>
              </a:buClr>
              <a:buSzPts val="1100"/>
              <a:buFont typeface="Arial"/>
              <a:buNone/>
            </a:pPr>
            <a:r>
              <a:rPr lang="zh-TW"/>
              <a:t>	實作2-1. \n命名實體識別</a:t>
            </a:r>
            <a:endParaRPr/>
          </a:p>
          <a:p>
            <a:pPr indent="0" lvl="0" marL="0" rtl="0" algn="l">
              <a:spcBef>
                <a:spcPts val="0"/>
              </a:spcBef>
              <a:spcAft>
                <a:spcPts val="0"/>
              </a:spcAft>
              <a:buClr>
                <a:schemeClr val="dk1"/>
              </a:buClr>
              <a:buSzPts val="1100"/>
              <a:buFont typeface="Arial"/>
              <a:buNone/>
            </a:pPr>
            <a:r>
              <a:rPr lang="zh-TW"/>
              <a:t>		深入細節</a:t>
            </a:r>
            <a:endParaRPr/>
          </a:p>
          <a:p>
            <a:pPr indent="0" lvl="0" marL="0" rtl="0" algn="l">
              <a:spcBef>
                <a:spcPts val="0"/>
              </a:spcBef>
              <a:spcAft>
                <a:spcPts val="0"/>
              </a:spcAft>
              <a:buClr>
                <a:schemeClr val="dk1"/>
              </a:buClr>
              <a:buSzPts val="1100"/>
              <a:buFont typeface="Arial"/>
              <a:buNone/>
            </a:pPr>
            <a:r>
              <a:rPr lang="zh-TW"/>
              <a:t>	實作2-2.\n從檔案NER</a:t>
            </a:r>
            <a:endParaRPr/>
          </a:p>
          <a:p>
            <a:pPr indent="0" lvl="0" marL="0" rtl="0" algn="l">
              <a:spcBef>
                <a:spcPts val="0"/>
              </a:spcBef>
              <a:spcAft>
                <a:spcPts val="0"/>
              </a:spcAft>
              <a:buClr>
                <a:schemeClr val="dk1"/>
              </a:buClr>
              <a:buSzPts val="1100"/>
              <a:buFont typeface="Arial"/>
              <a:buNone/>
            </a:pPr>
            <a:r>
              <a:rPr lang="zh-TW"/>
              <a:t>		額外挑戰</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1c4d5ef49b_0_3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1c4d5ef49b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1c4d5ef49b_0_3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31c4d5ef49b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1c4d5ef49b_0_7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31c4d5ef49b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1c4d5ef49b_0_4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1c4d5ef49b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1c4d5ef49b_0_4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1c4d5ef49b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1c4d5ef49b_0_4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31c4d5ef49b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1c4d5ef49b_0_4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1c4d5ef49b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1c4d5ef49b_0_4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31c4d5ef49b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1c4d5ef49b_0_5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31c4d5ef49b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1c4d5ef49b_0_4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1c4d5ef49b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76aaf76862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76aaf7686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31c4d5ef49b_0_5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31c4d5ef49b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1c4d5ef49b_0_5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1c4d5ef49b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1c4d5ef49b_0_5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31c4d5ef49b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1c4d5ef49b_0_5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31c4d5ef49b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31c4d5ef49b_0_5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31c4d5ef49b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1c4d5ef49b_0_6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31c4d5ef49b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1c4d5ef49b_0_6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1c4d5ef49b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1c4d5ef49b_0_6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1c4d5ef49b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1c4d5ef49b_2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31c4d5ef49b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1c4d5ef49b_0_6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31c4d5ef49b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1c4d5ef49b_0_6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1c4d5ef49b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1c4d5ef49b_0_6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31c4d5ef49b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31d60fd9497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31d60fd949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Filter only NER is "GPE"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1d60fd9497_0_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31d60fd949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Filter only NER is "GPE"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315e1caf4bc_2_25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315e1caf4bc_2_2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319362d8ba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319362d8b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1c4d5ef49b_0_6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1c4d5ef49b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1c4d5ef49b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31c4d5ef4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1c4d5ef49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1c4d5ef4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c4d5ef49b_0_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1c4d5ef49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1c4d5ef49b_0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1c4d5ef49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1c4d5ef49b_0_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1c4d5ef49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41" name="Shape 141"/>
        <p:cNvGrpSpPr/>
        <p:nvPr/>
      </p:nvGrpSpPr>
      <p:grpSpPr>
        <a:xfrm>
          <a:off x="0" y="0"/>
          <a:ext cx="0" cy="0"/>
          <a:chOff x="0" y="0"/>
          <a:chExt cx="0" cy="0"/>
        </a:xfrm>
      </p:grpSpPr>
      <p:sp>
        <p:nvSpPr>
          <p:cNvPr id="142" name="Google Shape;142;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47" name="Google Shape;147;p11"/>
          <p:cNvGrpSpPr/>
          <p:nvPr/>
        </p:nvGrpSpPr>
        <p:grpSpPr>
          <a:xfrm rot="9448929">
            <a:off x="678374" y="287341"/>
            <a:ext cx="896614" cy="733235"/>
            <a:chOff x="3337500" y="1640525"/>
            <a:chExt cx="3773378" cy="3085800"/>
          </a:xfrm>
        </p:grpSpPr>
        <p:sp>
          <p:nvSpPr>
            <p:cNvPr id="148" name="Google Shape;148;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11"/>
          <p:cNvGrpSpPr/>
          <p:nvPr/>
        </p:nvGrpSpPr>
        <p:grpSpPr>
          <a:xfrm>
            <a:off x="118450" y="143608"/>
            <a:ext cx="1299300" cy="526200"/>
            <a:chOff x="7243875" y="3780983"/>
            <a:chExt cx="1299300" cy="526200"/>
          </a:xfrm>
        </p:grpSpPr>
        <p:grpSp>
          <p:nvGrpSpPr>
            <p:cNvPr id="152" name="Google Shape;152;p11"/>
            <p:cNvGrpSpPr/>
            <p:nvPr/>
          </p:nvGrpSpPr>
          <p:grpSpPr>
            <a:xfrm>
              <a:off x="7243875" y="3780983"/>
              <a:ext cx="1299300" cy="526200"/>
              <a:chOff x="3130375" y="-210650"/>
              <a:chExt cx="1299300" cy="526200"/>
            </a:xfrm>
          </p:grpSpPr>
          <p:sp>
            <p:nvSpPr>
              <p:cNvPr id="153" name="Google Shape;153;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1"/>
            <p:cNvGrpSpPr/>
            <p:nvPr/>
          </p:nvGrpSpPr>
          <p:grpSpPr>
            <a:xfrm>
              <a:off x="7728150" y="4016475"/>
              <a:ext cx="330750" cy="55200"/>
              <a:chOff x="7632750" y="4032725"/>
              <a:chExt cx="330750" cy="55200"/>
            </a:xfrm>
          </p:grpSpPr>
          <p:sp>
            <p:nvSpPr>
              <p:cNvPr id="157" name="Google Shape;157;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 name="Google Shape;160;p1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1" name="Google Shape;161;p1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2" name="Google Shape;162;p1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3" name="Google Shape;163;p1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5" name="Google Shape;165;p1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66" name="Google Shape;166;p1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67" name="Shape 167"/>
        <p:cNvGrpSpPr/>
        <p:nvPr/>
      </p:nvGrpSpPr>
      <p:grpSpPr>
        <a:xfrm>
          <a:off x="0" y="0"/>
          <a:ext cx="0" cy="0"/>
          <a:chOff x="0" y="0"/>
          <a:chExt cx="0" cy="0"/>
        </a:xfrm>
      </p:grpSpPr>
      <p:sp>
        <p:nvSpPr>
          <p:cNvPr id="168" name="Google Shape;168;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73" name="Google Shape;173;p12"/>
          <p:cNvGrpSpPr/>
          <p:nvPr/>
        </p:nvGrpSpPr>
        <p:grpSpPr>
          <a:xfrm rot="9448929">
            <a:off x="678374" y="287341"/>
            <a:ext cx="896614" cy="733235"/>
            <a:chOff x="3337500" y="1640525"/>
            <a:chExt cx="3773378" cy="3085800"/>
          </a:xfrm>
        </p:grpSpPr>
        <p:sp>
          <p:nvSpPr>
            <p:cNvPr id="174" name="Google Shape;174;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 name="Google Shape;177;p12"/>
          <p:cNvGrpSpPr/>
          <p:nvPr/>
        </p:nvGrpSpPr>
        <p:grpSpPr>
          <a:xfrm>
            <a:off x="118450" y="143608"/>
            <a:ext cx="1299300" cy="526200"/>
            <a:chOff x="7243875" y="3780983"/>
            <a:chExt cx="1299300" cy="526200"/>
          </a:xfrm>
        </p:grpSpPr>
        <p:grpSp>
          <p:nvGrpSpPr>
            <p:cNvPr id="178" name="Google Shape;178;p12"/>
            <p:cNvGrpSpPr/>
            <p:nvPr/>
          </p:nvGrpSpPr>
          <p:grpSpPr>
            <a:xfrm>
              <a:off x="7243875" y="3780983"/>
              <a:ext cx="1299300" cy="526200"/>
              <a:chOff x="3130375" y="-210650"/>
              <a:chExt cx="1299300" cy="526200"/>
            </a:xfrm>
          </p:grpSpPr>
          <p:sp>
            <p:nvSpPr>
              <p:cNvPr id="179" name="Google Shape;179;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2"/>
            <p:cNvGrpSpPr/>
            <p:nvPr/>
          </p:nvGrpSpPr>
          <p:grpSpPr>
            <a:xfrm>
              <a:off x="7728150" y="4016475"/>
              <a:ext cx="330750" cy="55200"/>
              <a:chOff x="7632750" y="4032725"/>
              <a:chExt cx="330750" cy="55200"/>
            </a:xfrm>
          </p:grpSpPr>
          <p:sp>
            <p:nvSpPr>
              <p:cNvPr id="183" name="Google Shape;183;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 name="Google Shape;186;p1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7" name="Google Shape;187;p1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8" name="Google Shape;188;p1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1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1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1" name="Google Shape;191;p1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3" name="Google Shape;193;p12"/>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94" name="Google Shape;194;p12"/>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195" name="Shape 195"/>
        <p:cNvGrpSpPr/>
        <p:nvPr/>
      </p:nvGrpSpPr>
      <p:grpSpPr>
        <a:xfrm>
          <a:off x="0" y="0"/>
          <a:ext cx="0" cy="0"/>
          <a:chOff x="0" y="0"/>
          <a:chExt cx="0" cy="0"/>
        </a:xfrm>
      </p:grpSpPr>
      <p:sp>
        <p:nvSpPr>
          <p:cNvPr id="196" name="Google Shape;196;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1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04" name="Google Shape;204;p13"/>
          <p:cNvGrpSpPr/>
          <p:nvPr/>
        </p:nvGrpSpPr>
        <p:grpSpPr>
          <a:xfrm rot="9448929">
            <a:off x="678374" y="287341"/>
            <a:ext cx="896614" cy="733235"/>
            <a:chOff x="3337500" y="1640525"/>
            <a:chExt cx="3773378" cy="3085800"/>
          </a:xfrm>
        </p:grpSpPr>
        <p:sp>
          <p:nvSpPr>
            <p:cNvPr id="205" name="Google Shape;205;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118450" y="143608"/>
            <a:ext cx="1299300" cy="526200"/>
            <a:chOff x="7243875" y="3780983"/>
            <a:chExt cx="1299300" cy="526200"/>
          </a:xfrm>
        </p:grpSpPr>
        <p:grpSp>
          <p:nvGrpSpPr>
            <p:cNvPr id="209" name="Google Shape;209;p13"/>
            <p:cNvGrpSpPr/>
            <p:nvPr/>
          </p:nvGrpSpPr>
          <p:grpSpPr>
            <a:xfrm>
              <a:off x="7243875" y="3780983"/>
              <a:ext cx="1299300" cy="526200"/>
              <a:chOff x="3130375" y="-210650"/>
              <a:chExt cx="1299300" cy="526200"/>
            </a:xfrm>
          </p:grpSpPr>
          <p:sp>
            <p:nvSpPr>
              <p:cNvPr id="210" name="Google Shape;210;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3"/>
            <p:cNvGrpSpPr/>
            <p:nvPr/>
          </p:nvGrpSpPr>
          <p:grpSpPr>
            <a:xfrm>
              <a:off x="7728150" y="4016475"/>
              <a:ext cx="330750" cy="55200"/>
              <a:chOff x="7632750" y="4032725"/>
              <a:chExt cx="330750" cy="55200"/>
            </a:xfrm>
          </p:grpSpPr>
          <p:sp>
            <p:nvSpPr>
              <p:cNvPr id="214" name="Google Shape;214;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7" name="Google Shape;217;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18" name="Google Shape;218;p13"/>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19" name="Google Shape;219;p13"/>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20" name="Shape 220"/>
        <p:cNvGrpSpPr/>
        <p:nvPr/>
      </p:nvGrpSpPr>
      <p:grpSpPr>
        <a:xfrm>
          <a:off x="0" y="0"/>
          <a:ext cx="0" cy="0"/>
          <a:chOff x="0" y="0"/>
          <a:chExt cx="0" cy="0"/>
        </a:xfrm>
      </p:grpSpPr>
      <p:sp>
        <p:nvSpPr>
          <p:cNvPr id="221" name="Google Shape;221;p1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4" name="Google Shape;224;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28" name="Google Shape;228;p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40" name="Google Shape;240;p1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41" name="Shape 241"/>
        <p:cNvGrpSpPr/>
        <p:nvPr/>
      </p:nvGrpSpPr>
      <p:grpSpPr>
        <a:xfrm>
          <a:off x="0" y="0"/>
          <a:ext cx="0" cy="0"/>
          <a:chOff x="0" y="0"/>
          <a:chExt cx="0" cy="0"/>
        </a:xfrm>
      </p:grpSpPr>
      <p:sp>
        <p:nvSpPr>
          <p:cNvPr id="242" name="Google Shape;242;p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49" name="Google Shape;249;p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50" name="Shape 250"/>
        <p:cNvGrpSpPr/>
        <p:nvPr/>
      </p:nvGrpSpPr>
      <p:grpSpPr>
        <a:xfrm>
          <a:off x="0" y="0"/>
          <a:ext cx="0" cy="0"/>
          <a:chOff x="0" y="0"/>
          <a:chExt cx="0" cy="0"/>
        </a:xfrm>
      </p:grpSpPr>
      <p:sp>
        <p:nvSpPr>
          <p:cNvPr id="251" name="Google Shape;251;p1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17"/>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59" name="Google Shape;259;p17"/>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0" name="Google Shape;260;p1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61" name="Shape 261"/>
        <p:cNvGrpSpPr/>
        <p:nvPr/>
      </p:nvGrpSpPr>
      <p:grpSpPr>
        <a:xfrm>
          <a:off x="0" y="0"/>
          <a:ext cx="0" cy="0"/>
          <a:chOff x="0" y="0"/>
          <a:chExt cx="0" cy="0"/>
        </a:xfrm>
      </p:grpSpPr>
      <p:sp>
        <p:nvSpPr>
          <p:cNvPr id="262" name="Google Shape;262;p18"/>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63" name="Google Shape;263;p1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5" name="Google Shape;265;p18"/>
          <p:cNvGrpSpPr/>
          <p:nvPr/>
        </p:nvGrpSpPr>
        <p:grpSpPr>
          <a:xfrm>
            <a:off x="2143296" y="319664"/>
            <a:ext cx="5955157" cy="483582"/>
            <a:chOff x="2143296" y="651793"/>
            <a:chExt cx="5955157" cy="362696"/>
          </a:xfrm>
        </p:grpSpPr>
        <p:cxnSp>
          <p:nvCxnSpPr>
            <p:cNvPr id="266" name="Google Shape;266;p1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7" name="Google Shape;267;p18"/>
            <p:cNvGrpSpPr/>
            <p:nvPr/>
          </p:nvGrpSpPr>
          <p:grpSpPr>
            <a:xfrm rot="-5400000">
              <a:off x="7826311" y="742347"/>
              <a:ext cx="362696" cy="181588"/>
              <a:chOff x="5733900" y="3128019"/>
              <a:chExt cx="1376978" cy="689400"/>
            </a:xfrm>
          </p:grpSpPr>
          <p:sp>
            <p:nvSpPr>
              <p:cNvPr id="268" name="Google Shape;268;p1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74" name="Google Shape;274;p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75" name="Shape 275"/>
        <p:cNvGrpSpPr/>
        <p:nvPr/>
      </p:nvGrpSpPr>
      <p:grpSpPr>
        <a:xfrm>
          <a:off x="0" y="0"/>
          <a:ext cx="0" cy="0"/>
          <a:chOff x="0" y="0"/>
          <a:chExt cx="0" cy="0"/>
        </a:xfrm>
      </p:grpSpPr>
      <p:sp>
        <p:nvSpPr>
          <p:cNvPr id="276" name="Google Shape;276;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80" name="Shape 280"/>
        <p:cNvGrpSpPr/>
        <p:nvPr/>
      </p:nvGrpSpPr>
      <p:grpSpPr>
        <a:xfrm>
          <a:off x="0" y="0"/>
          <a:ext cx="0" cy="0"/>
          <a:chOff x="0" y="0"/>
          <a:chExt cx="0" cy="0"/>
        </a:xfrm>
      </p:grpSpPr>
      <p:sp>
        <p:nvSpPr>
          <p:cNvPr id="281" name="Google Shape;281;p20"/>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82" name="Shape 282"/>
        <p:cNvGrpSpPr/>
        <p:nvPr/>
      </p:nvGrpSpPr>
      <p:grpSpPr>
        <a:xfrm>
          <a:off x="0" y="0"/>
          <a:ext cx="0" cy="0"/>
          <a:chOff x="0" y="0"/>
          <a:chExt cx="0" cy="0"/>
        </a:xfrm>
      </p:grpSpPr>
      <p:sp>
        <p:nvSpPr>
          <p:cNvPr id="283" name="Google Shape;283;p2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84" name="Google Shape;284;p2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85" name="Google Shape;285;p21"/>
          <p:cNvGrpSpPr/>
          <p:nvPr/>
        </p:nvGrpSpPr>
        <p:grpSpPr>
          <a:xfrm>
            <a:off x="2143296" y="6022739"/>
            <a:ext cx="5955157" cy="483582"/>
            <a:chOff x="2143296" y="651793"/>
            <a:chExt cx="5955157" cy="362696"/>
          </a:xfrm>
        </p:grpSpPr>
        <p:cxnSp>
          <p:nvCxnSpPr>
            <p:cNvPr id="286" name="Google Shape;286;p2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87" name="Google Shape;287;p21"/>
            <p:cNvGrpSpPr/>
            <p:nvPr/>
          </p:nvGrpSpPr>
          <p:grpSpPr>
            <a:xfrm rot="-5400000">
              <a:off x="7826311" y="742347"/>
              <a:ext cx="362696" cy="181588"/>
              <a:chOff x="5733900" y="3128019"/>
              <a:chExt cx="1376978" cy="689400"/>
            </a:xfrm>
          </p:grpSpPr>
          <p:sp>
            <p:nvSpPr>
              <p:cNvPr id="288" name="Google Shape;288;p2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 name="Google Shape;290;p2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91" name="Google Shape;291;p2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292" name="Google Shape;292;p21"/>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293" name="Shape 293"/>
        <p:cNvGrpSpPr/>
        <p:nvPr/>
      </p:nvGrpSpPr>
      <p:grpSpPr>
        <a:xfrm>
          <a:off x="0" y="0"/>
          <a:ext cx="0" cy="0"/>
          <a:chOff x="0" y="0"/>
          <a:chExt cx="0" cy="0"/>
        </a:xfrm>
      </p:grpSpPr>
      <p:sp>
        <p:nvSpPr>
          <p:cNvPr id="294" name="Google Shape;294;p2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5" name="Google Shape;295;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99" name="Google Shape;299;p2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2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02" name="Shape 302"/>
        <p:cNvGrpSpPr/>
        <p:nvPr/>
      </p:nvGrpSpPr>
      <p:grpSpPr>
        <a:xfrm>
          <a:off x="0" y="0"/>
          <a:ext cx="0" cy="0"/>
          <a:chOff x="0" y="0"/>
          <a:chExt cx="0" cy="0"/>
        </a:xfrm>
      </p:grpSpPr>
      <p:sp>
        <p:nvSpPr>
          <p:cNvPr id="303" name="Google Shape;303;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4" name="Google Shape;304;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8" name="Google Shape;308;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2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_2">
    <p:spTree>
      <p:nvGrpSpPr>
        <p:cNvPr id="310" name="Shape 310"/>
        <p:cNvGrpSpPr/>
        <p:nvPr/>
      </p:nvGrpSpPr>
      <p:grpSpPr>
        <a:xfrm>
          <a:off x="0" y="0"/>
          <a:ext cx="0" cy="0"/>
          <a:chOff x="0" y="0"/>
          <a:chExt cx="0" cy="0"/>
        </a:xfrm>
      </p:grpSpPr>
      <p:sp>
        <p:nvSpPr>
          <p:cNvPr id="311" name="Google Shape;311;p24"/>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政大圖檔 112-2</a:t>
            </a:r>
            <a:endParaRPr b="1" sz="1000">
              <a:solidFill>
                <a:srgbClr val="595959"/>
              </a:solidFill>
              <a:latin typeface="Lexend"/>
              <a:ea typeface="Lexend"/>
              <a:cs typeface="Lexend"/>
              <a:sym typeface="Lexend"/>
            </a:endParaRPr>
          </a:p>
        </p:txBody>
      </p:sp>
      <p:sp>
        <p:nvSpPr>
          <p:cNvPr id="312" name="Google Shape;312;p24"/>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9" name="Google Shape;319;p24"/>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algn="r">
              <a:lnSpc>
                <a:spcPct val="100000"/>
              </a:lnSpc>
              <a:spcBef>
                <a:spcPts val="0"/>
              </a:spcBef>
              <a:spcAft>
                <a:spcPts val="0"/>
              </a:spcAft>
              <a:buClr>
                <a:srgbClr val="595959"/>
              </a:buClr>
              <a:buSzPts val="1000"/>
              <a:buChar char="●"/>
              <a:defRPr sz="1000">
                <a:solidFill>
                  <a:srgbClr val="595959"/>
                </a:solidFill>
              </a:defRPr>
            </a:lvl1pPr>
            <a:lvl2pPr indent="-292100" lvl="1" marL="914400" algn="r">
              <a:lnSpc>
                <a:spcPct val="100000"/>
              </a:lnSpc>
              <a:spcBef>
                <a:spcPts val="0"/>
              </a:spcBef>
              <a:spcAft>
                <a:spcPts val="0"/>
              </a:spcAft>
              <a:buClr>
                <a:srgbClr val="595959"/>
              </a:buClr>
              <a:buSzPts val="1000"/>
              <a:buChar char="○"/>
              <a:defRPr sz="1000">
                <a:solidFill>
                  <a:srgbClr val="595959"/>
                </a:solidFill>
              </a:defRPr>
            </a:lvl2pPr>
            <a:lvl3pPr indent="-292100" lvl="2" marL="1371600" algn="r">
              <a:lnSpc>
                <a:spcPct val="100000"/>
              </a:lnSpc>
              <a:spcBef>
                <a:spcPts val="0"/>
              </a:spcBef>
              <a:spcAft>
                <a:spcPts val="0"/>
              </a:spcAft>
              <a:buClr>
                <a:srgbClr val="595959"/>
              </a:buClr>
              <a:buSzPts val="1000"/>
              <a:buChar char="■"/>
              <a:defRPr sz="1000">
                <a:solidFill>
                  <a:srgbClr val="595959"/>
                </a:solidFill>
              </a:defRPr>
            </a:lvl3pPr>
            <a:lvl4pPr indent="-292100" lvl="3" marL="1828800" algn="r">
              <a:lnSpc>
                <a:spcPct val="100000"/>
              </a:lnSpc>
              <a:spcBef>
                <a:spcPts val="0"/>
              </a:spcBef>
              <a:spcAft>
                <a:spcPts val="0"/>
              </a:spcAft>
              <a:buClr>
                <a:srgbClr val="595959"/>
              </a:buClr>
              <a:buSzPts val="1000"/>
              <a:buChar char="●"/>
              <a:defRPr sz="1000">
                <a:solidFill>
                  <a:srgbClr val="595959"/>
                </a:solidFill>
              </a:defRPr>
            </a:lvl4pPr>
            <a:lvl5pPr indent="-292100" lvl="4" marL="2286000" algn="r">
              <a:lnSpc>
                <a:spcPct val="100000"/>
              </a:lnSpc>
              <a:spcBef>
                <a:spcPts val="0"/>
              </a:spcBef>
              <a:spcAft>
                <a:spcPts val="0"/>
              </a:spcAft>
              <a:buClr>
                <a:srgbClr val="595959"/>
              </a:buClr>
              <a:buSzPts val="1000"/>
              <a:buChar char="○"/>
              <a:defRPr sz="1000">
                <a:solidFill>
                  <a:srgbClr val="595959"/>
                </a:solidFill>
              </a:defRPr>
            </a:lvl5pPr>
            <a:lvl6pPr indent="-292100" lvl="5" marL="2743200" algn="r">
              <a:lnSpc>
                <a:spcPct val="100000"/>
              </a:lnSpc>
              <a:spcBef>
                <a:spcPts val="0"/>
              </a:spcBef>
              <a:spcAft>
                <a:spcPts val="0"/>
              </a:spcAft>
              <a:buClr>
                <a:srgbClr val="595959"/>
              </a:buClr>
              <a:buSzPts val="1000"/>
              <a:buChar char="■"/>
              <a:defRPr sz="1000">
                <a:solidFill>
                  <a:srgbClr val="595959"/>
                </a:solidFill>
              </a:defRPr>
            </a:lvl6pPr>
            <a:lvl7pPr indent="-292100" lvl="6" marL="3200400" algn="r">
              <a:lnSpc>
                <a:spcPct val="100000"/>
              </a:lnSpc>
              <a:spcBef>
                <a:spcPts val="0"/>
              </a:spcBef>
              <a:spcAft>
                <a:spcPts val="0"/>
              </a:spcAft>
              <a:buClr>
                <a:srgbClr val="595959"/>
              </a:buClr>
              <a:buSzPts val="1000"/>
              <a:buChar char="●"/>
              <a:defRPr sz="1000">
                <a:solidFill>
                  <a:srgbClr val="595959"/>
                </a:solidFill>
              </a:defRPr>
            </a:lvl7pPr>
            <a:lvl8pPr indent="-292100" lvl="7" marL="3657600" algn="r">
              <a:lnSpc>
                <a:spcPct val="100000"/>
              </a:lnSpc>
              <a:spcBef>
                <a:spcPts val="0"/>
              </a:spcBef>
              <a:spcAft>
                <a:spcPts val="0"/>
              </a:spcAft>
              <a:buClr>
                <a:srgbClr val="595959"/>
              </a:buClr>
              <a:buSzPts val="1000"/>
              <a:buChar char="○"/>
              <a:defRPr sz="1000">
                <a:solidFill>
                  <a:srgbClr val="595959"/>
                </a:solidFill>
              </a:defRPr>
            </a:lvl8pPr>
            <a:lvl9pPr indent="-292100" lvl="8" marL="411480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321" name="Shape 321"/>
        <p:cNvGrpSpPr/>
        <p:nvPr/>
      </p:nvGrpSpPr>
      <p:grpSpPr>
        <a:xfrm>
          <a:off x="0" y="0"/>
          <a:ext cx="0" cy="0"/>
          <a:chOff x="0" y="0"/>
          <a:chExt cx="0" cy="0"/>
        </a:xfrm>
      </p:grpSpPr>
      <p:sp>
        <p:nvSpPr>
          <p:cNvPr id="322" name="Google Shape;322;p2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23" name="Google Shape;323;p2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57" name="Shape 57"/>
        <p:cNvGrpSpPr/>
        <p:nvPr/>
      </p:nvGrpSpPr>
      <p:grpSpPr>
        <a:xfrm>
          <a:off x="0" y="0"/>
          <a:ext cx="0" cy="0"/>
          <a:chOff x="0" y="0"/>
          <a:chExt cx="0" cy="0"/>
        </a:xfrm>
      </p:grpSpPr>
      <p:sp>
        <p:nvSpPr>
          <p:cNvPr id="58" name="Google Shape;58;p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0" name="Google Shape;60;p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67" name="Google Shape;67;p7"/>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68" name="Shape 68"/>
        <p:cNvGrpSpPr/>
        <p:nvPr/>
      </p:nvGrpSpPr>
      <p:grpSpPr>
        <a:xfrm>
          <a:off x="0" y="0"/>
          <a:ext cx="0" cy="0"/>
          <a:chOff x="0" y="0"/>
          <a:chExt cx="0" cy="0"/>
        </a:xfrm>
      </p:grpSpPr>
      <p:sp>
        <p:nvSpPr>
          <p:cNvPr id="69" name="Google Shape;69;p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 name="Google Shape;72;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6" name="Google Shape;76;p8"/>
          <p:cNvGrpSpPr/>
          <p:nvPr/>
        </p:nvGrpSpPr>
        <p:grpSpPr>
          <a:xfrm rot="9448929">
            <a:off x="678374" y="287341"/>
            <a:ext cx="896614" cy="733235"/>
            <a:chOff x="3337500" y="1640525"/>
            <a:chExt cx="3773378" cy="3085800"/>
          </a:xfrm>
        </p:grpSpPr>
        <p:sp>
          <p:nvSpPr>
            <p:cNvPr id="77" name="Google Shape;77;p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8"/>
          <p:cNvGrpSpPr/>
          <p:nvPr/>
        </p:nvGrpSpPr>
        <p:grpSpPr>
          <a:xfrm>
            <a:off x="118450" y="143608"/>
            <a:ext cx="1299300" cy="526200"/>
            <a:chOff x="7243875" y="3780983"/>
            <a:chExt cx="1299300" cy="526200"/>
          </a:xfrm>
        </p:grpSpPr>
        <p:grpSp>
          <p:nvGrpSpPr>
            <p:cNvPr id="81" name="Google Shape;81;p8"/>
            <p:cNvGrpSpPr/>
            <p:nvPr/>
          </p:nvGrpSpPr>
          <p:grpSpPr>
            <a:xfrm>
              <a:off x="7243875" y="3780983"/>
              <a:ext cx="1299300" cy="526200"/>
              <a:chOff x="3130375" y="-210650"/>
              <a:chExt cx="1299300" cy="526200"/>
            </a:xfrm>
          </p:grpSpPr>
          <p:sp>
            <p:nvSpPr>
              <p:cNvPr id="82" name="Google Shape;82;p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8"/>
            <p:cNvGrpSpPr/>
            <p:nvPr/>
          </p:nvGrpSpPr>
          <p:grpSpPr>
            <a:xfrm>
              <a:off x="7728150" y="4016475"/>
              <a:ext cx="330750" cy="55200"/>
              <a:chOff x="7632750" y="4032725"/>
              <a:chExt cx="330750" cy="55200"/>
            </a:xfrm>
          </p:grpSpPr>
          <p:sp>
            <p:nvSpPr>
              <p:cNvPr id="86" name="Google Shape;86;p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 name="Google Shape;89;p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90" name="Google Shape;90;p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91" name="Shape 91"/>
        <p:cNvGrpSpPr/>
        <p:nvPr/>
      </p:nvGrpSpPr>
      <p:grpSpPr>
        <a:xfrm>
          <a:off x="0" y="0"/>
          <a:ext cx="0" cy="0"/>
          <a:chOff x="0" y="0"/>
          <a:chExt cx="0" cy="0"/>
        </a:xfrm>
      </p:grpSpPr>
      <p:sp>
        <p:nvSpPr>
          <p:cNvPr id="92" name="Google Shape;92;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4" name="Google Shape;94;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98" name="Google Shape;98;p9"/>
          <p:cNvGrpSpPr/>
          <p:nvPr/>
        </p:nvGrpSpPr>
        <p:grpSpPr>
          <a:xfrm rot="9448929">
            <a:off x="678374" y="287341"/>
            <a:ext cx="896614" cy="733235"/>
            <a:chOff x="3337500" y="1640525"/>
            <a:chExt cx="3773378" cy="3085800"/>
          </a:xfrm>
        </p:grpSpPr>
        <p:sp>
          <p:nvSpPr>
            <p:cNvPr id="99" name="Google Shape;99;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9"/>
          <p:cNvGrpSpPr/>
          <p:nvPr/>
        </p:nvGrpSpPr>
        <p:grpSpPr>
          <a:xfrm>
            <a:off x="118450" y="143608"/>
            <a:ext cx="1299300" cy="526200"/>
            <a:chOff x="7243875" y="3780983"/>
            <a:chExt cx="1299300" cy="526200"/>
          </a:xfrm>
        </p:grpSpPr>
        <p:grpSp>
          <p:nvGrpSpPr>
            <p:cNvPr id="103" name="Google Shape;103;p9"/>
            <p:cNvGrpSpPr/>
            <p:nvPr/>
          </p:nvGrpSpPr>
          <p:grpSpPr>
            <a:xfrm>
              <a:off x="7243875" y="3780983"/>
              <a:ext cx="1299300" cy="526200"/>
              <a:chOff x="3130375" y="-210650"/>
              <a:chExt cx="1299300" cy="526200"/>
            </a:xfrm>
          </p:grpSpPr>
          <p:sp>
            <p:nvSpPr>
              <p:cNvPr id="104" name="Google Shape;104;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9"/>
            <p:cNvGrpSpPr/>
            <p:nvPr/>
          </p:nvGrpSpPr>
          <p:grpSpPr>
            <a:xfrm>
              <a:off x="7728150" y="4016475"/>
              <a:ext cx="330750" cy="55200"/>
              <a:chOff x="7632750" y="4032725"/>
              <a:chExt cx="330750" cy="55200"/>
            </a:xfrm>
          </p:grpSpPr>
          <p:sp>
            <p:nvSpPr>
              <p:cNvPr id="108" name="Google Shape;108;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 name="Google Shape;111;p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2" name="Google Shape;112;p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3" name="Google Shape;113;p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4" name="Google Shape;114;p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5" name="Google Shape;115;p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16" name="Google Shape;116;p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17" name="Shape 117"/>
        <p:cNvGrpSpPr/>
        <p:nvPr/>
      </p:nvGrpSpPr>
      <p:grpSpPr>
        <a:xfrm>
          <a:off x="0" y="0"/>
          <a:ext cx="0" cy="0"/>
          <a:chOff x="0" y="0"/>
          <a:chExt cx="0" cy="0"/>
        </a:xfrm>
      </p:grpSpPr>
      <p:sp>
        <p:nvSpPr>
          <p:cNvPr id="118" name="Google Shape;118;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23" name="Google Shape;123;p10"/>
          <p:cNvGrpSpPr/>
          <p:nvPr/>
        </p:nvGrpSpPr>
        <p:grpSpPr>
          <a:xfrm rot="9448929">
            <a:off x="678374" y="287341"/>
            <a:ext cx="896614" cy="733235"/>
            <a:chOff x="3337500" y="1640525"/>
            <a:chExt cx="3773378" cy="3085800"/>
          </a:xfrm>
        </p:grpSpPr>
        <p:sp>
          <p:nvSpPr>
            <p:cNvPr id="124" name="Google Shape;124;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0"/>
          <p:cNvGrpSpPr/>
          <p:nvPr/>
        </p:nvGrpSpPr>
        <p:grpSpPr>
          <a:xfrm>
            <a:off x="118450" y="143608"/>
            <a:ext cx="1299300" cy="526200"/>
            <a:chOff x="7243875" y="3780983"/>
            <a:chExt cx="1299300" cy="526200"/>
          </a:xfrm>
        </p:grpSpPr>
        <p:grpSp>
          <p:nvGrpSpPr>
            <p:cNvPr id="128" name="Google Shape;128;p10"/>
            <p:cNvGrpSpPr/>
            <p:nvPr/>
          </p:nvGrpSpPr>
          <p:grpSpPr>
            <a:xfrm>
              <a:off x="7243875" y="3780983"/>
              <a:ext cx="1299300" cy="526200"/>
              <a:chOff x="3130375" y="-210650"/>
              <a:chExt cx="1299300" cy="526200"/>
            </a:xfrm>
          </p:grpSpPr>
          <p:sp>
            <p:nvSpPr>
              <p:cNvPr id="129" name="Google Shape;129;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0"/>
            <p:cNvGrpSpPr/>
            <p:nvPr/>
          </p:nvGrpSpPr>
          <p:grpSpPr>
            <a:xfrm>
              <a:off x="7728150" y="4016475"/>
              <a:ext cx="330750" cy="55200"/>
              <a:chOff x="7632750" y="4032725"/>
              <a:chExt cx="330750" cy="55200"/>
            </a:xfrm>
          </p:grpSpPr>
          <p:sp>
            <p:nvSpPr>
              <p:cNvPr id="133" name="Google Shape;133;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 name="Google Shape;136;p1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7" name="Google Shape;137;p1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9" name="Google Shape;139;p1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40" name="Google Shape;140;p1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2.png"/><Relationship Id="rId6" Type="http://schemas.openxmlformats.org/officeDocument/2006/relationships/hyperlink" Target="https://l.pulipuli.info/24/nsysu" TargetMode="External"/><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4.jpg"/><Relationship Id="rId4" Type="http://schemas.openxmlformats.org/officeDocument/2006/relationships/image" Target="../media/image9.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hyperlink" Target="https://ckip.iis.sinica.edu.t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s://ckip.iis.sinica.edu.tw/project/ne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s://ckip.iis.sinica.edu.tw/project/n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s://github.com/ckiplab/ckiptagger/wiki/Entity-Typ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ckip.iis.sinica.edu.tw/project/n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github.com/ckiplab/ckip-transformers" TargetMode="External"/><Relationship Id="rId4" Type="http://schemas.openxmlformats.org/officeDocument/2006/relationships/image" Target="../media/image12.png"/><Relationship Id="rId5" Type="http://schemas.openxmlformats.org/officeDocument/2006/relationships/hyperlink" Target="https://github.com/ckiplab/ckip-transforme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s://news.pts.org.tw/article/727328" TargetMode="Externa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5.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0.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4.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5.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4.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7.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39.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41.jpg"/><Relationship Id="rId9" Type="http://schemas.openxmlformats.org/officeDocument/2006/relationships/hyperlink" Target="https://l.pulipuli.info/24/nsysu" TargetMode="External"/><Relationship Id="rId5" Type="http://schemas.openxmlformats.org/officeDocument/2006/relationships/image" Target="../media/image46.png"/><Relationship Id="rId6" Type="http://schemas.openxmlformats.org/officeDocument/2006/relationships/hyperlink" Target="mailto:blog@pulipuli.info" TargetMode="External"/><Relationship Id="rId7" Type="http://schemas.openxmlformats.org/officeDocument/2006/relationships/image" Target="../media/image47.png"/><Relationship Id="rId8" Type="http://schemas.openxmlformats.org/officeDocument/2006/relationships/hyperlink" Target="mailto:chenyt@tku.edu.tw" TargetMode="External"/><Relationship Id="rId11" Type="http://schemas.openxmlformats.org/officeDocument/2006/relationships/hyperlink" Target="https://l.pulipuli.info/24/nsysu" TargetMode="External"/><Relationship Id="rId10" Type="http://schemas.openxmlformats.org/officeDocument/2006/relationships/hyperlink" Target="https://l.pulipuli.info/24/nsysu"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 Id="rId3" Type="http://schemas.openxmlformats.org/officeDocument/2006/relationships/hyperlink" Target="https://towardsdatascience.com/named-entity-recognition-and-classification-with-scikit-learn-f05372f07ba2" TargetMode="Externa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6.xml"/><Relationship Id="rId3" Type="http://schemas.openxmlformats.org/officeDocument/2006/relationships/hyperlink" Target="https://www.clarin.eu/resource-families/tools-named-entity-recognition"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6"/>
          <p:cNvSpPr/>
          <p:nvPr/>
        </p:nvSpPr>
        <p:spPr>
          <a:xfrm>
            <a:off x="4689375" y="1848700"/>
            <a:ext cx="3519300" cy="358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26"/>
          <p:cNvPicPr preferRelativeResize="0"/>
          <p:nvPr/>
        </p:nvPicPr>
        <p:blipFill rotWithShape="1">
          <a:blip r:embed="rId3">
            <a:alphaModFix/>
          </a:blip>
          <a:srcRect b="0" l="0" r="0" t="0"/>
          <a:stretch/>
        </p:blipFill>
        <p:spPr>
          <a:xfrm>
            <a:off x="323175" y="25350"/>
            <a:ext cx="1703250" cy="1703250"/>
          </a:xfrm>
          <a:prstGeom prst="rect">
            <a:avLst/>
          </a:prstGeom>
          <a:noFill/>
          <a:ln>
            <a:noFill/>
          </a:ln>
        </p:spPr>
      </p:pic>
      <p:sp>
        <p:nvSpPr>
          <p:cNvPr id="333" name="Google Shape;333;p26"/>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sz="1800"/>
              <a:t>中華民國圖書館學會 資訊科技委員</a:t>
            </a:r>
            <a:endParaRPr sz="1800"/>
          </a:p>
          <a:p>
            <a:pPr indent="0" lvl="0" marL="0" rtl="0" algn="ctr">
              <a:spcBef>
                <a:spcPts val="0"/>
              </a:spcBef>
              <a:spcAft>
                <a:spcPts val="0"/>
              </a:spcAft>
              <a:buNone/>
            </a:pPr>
            <a:r>
              <a:rPr lang="zh-TW"/>
              <a:t>陳勇汀</a:t>
            </a:r>
            <a:endParaRPr/>
          </a:p>
          <a:p>
            <a:pPr indent="0" lvl="0" marL="0" rtl="0" algn="ctr">
              <a:spcBef>
                <a:spcPts val="0"/>
              </a:spcBef>
              <a:spcAft>
                <a:spcPts val="0"/>
              </a:spcAft>
              <a:buNone/>
            </a:pPr>
            <a:r>
              <a:rPr lang="zh-TW" sz="1800"/>
              <a:t>blog@pulipuli.info</a:t>
            </a:r>
            <a:endParaRPr sz="1800"/>
          </a:p>
        </p:txBody>
      </p:sp>
      <p:sp>
        <p:nvSpPr>
          <p:cNvPr id="334" name="Google Shape;334;p26"/>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grpSp>
        <p:nvGrpSpPr>
          <p:cNvPr id="335" name="Google Shape;335;p26"/>
          <p:cNvGrpSpPr/>
          <p:nvPr/>
        </p:nvGrpSpPr>
        <p:grpSpPr>
          <a:xfrm rot="5400000">
            <a:off x="3465117" y="4243165"/>
            <a:ext cx="1991966" cy="1543826"/>
            <a:chOff x="3337500" y="1640525"/>
            <a:chExt cx="3773378" cy="3085800"/>
          </a:xfrm>
        </p:grpSpPr>
        <p:sp>
          <p:nvSpPr>
            <p:cNvPr id="336" name="Google Shape;336;p2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26"/>
          <p:cNvGrpSpPr/>
          <p:nvPr/>
        </p:nvGrpSpPr>
        <p:grpSpPr>
          <a:xfrm>
            <a:off x="5144076" y="846931"/>
            <a:ext cx="1887821" cy="1628994"/>
            <a:chOff x="3337500" y="1640525"/>
            <a:chExt cx="3773378" cy="3085800"/>
          </a:xfrm>
        </p:grpSpPr>
        <p:sp>
          <p:nvSpPr>
            <p:cNvPr id="340" name="Google Shape;340;p2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26"/>
          <p:cNvGrpSpPr/>
          <p:nvPr/>
        </p:nvGrpSpPr>
        <p:grpSpPr>
          <a:xfrm rot="1800102">
            <a:off x="4509519" y="1358126"/>
            <a:ext cx="901708" cy="1446142"/>
            <a:chOff x="4509424" y="1600237"/>
            <a:chExt cx="1184961" cy="1900417"/>
          </a:xfrm>
        </p:grpSpPr>
        <p:grpSp>
          <p:nvGrpSpPr>
            <p:cNvPr id="344" name="Google Shape;344;p26"/>
            <p:cNvGrpSpPr/>
            <p:nvPr/>
          </p:nvGrpSpPr>
          <p:grpSpPr>
            <a:xfrm>
              <a:off x="4509424" y="1600237"/>
              <a:ext cx="1184961" cy="1900417"/>
              <a:chOff x="4438850" y="1497767"/>
              <a:chExt cx="1384138" cy="2002758"/>
            </a:xfrm>
          </p:grpSpPr>
          <p:sp>
            <p:nvSpPr>
              <p:cNvPr id="345" name="Google Shape;345;p26"/>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7" name="Google Shape;347;p26"/>
            <p:cNvPicPr preferRelativeResize="0"/>
            <p:nvPr/>
          </p:nvPicPr>
          <p:blipFill>
            <a:blip r:embed="rId4">
              <a:alphaModFix/>
            </a:blip>
            <a:stretch>
              <a:fillRect/>
            </a:stretch>
          </p:blipFill>
          <p:spPr>
            <a:xfrm rot="-4">
              <a:off x="4599291" y="1736549"/>
              <a:ext cx="918312" cy="1686601"/>
            </a:xfrm>
            <a:prstGeom prst="rect">
              <a:avLst/>
            </a:prstGeom>
            <a:noFill/>
            <a:ln>
              <a:noFill/>
            </a:ln>
          </p:spPr>
        </p:pic>
      </p:grpSp>
      <p:pic>
        <p:nvPicPr>
          <p:cNvPr id="348" name="Google Shape;348;p26"/>
          <p:cNvPicPr preferRelativeResize="0"/>
          <p:nvPr/>
        </p:nvPicPr>
        <p:blipFill>
          <a:blip r:embed="rId5">
            <a:alphaModFix/>
          </a:blip>
          <a:stretch>
            <a:fillRect/>
          </a:stretch>
        </p:blipFill>
        <p:spPr>
          <a:xfrm>
            <a:off x="4599300" y="1561389"/>
            <a:ext cx="4055449" cy="4192422"/>
          </a:xfrm>
          <a:prstGeom prst="rect">
            <a:avLst/>
          </a:prstGeom>
          <a:noFill/>
          <a:ln>
            <a:noFill/>
          </a:ln>
        </p:spPr>
      </p:pic>
      <p:grpSp>
        <p:nvGrpSpPr>
          <p:cNvPr id="349" name="Google Shape;349;p26"/>
          <p:cNvGrpSpPr/>
          <p:nvPr/>
        </p:nvGrpSpPr>
        <p:grpSpPr>
          <a:xfrm>
            <a:off x="7809973" y="1640050"/>
            <a:ext cx="896702" cy="946164"/>
            <a:chOff x="7809973" y="2554450"/>
            <a:chExt cx="896702" cy="946164"/>
          </a:xfrm>
        </p:grpSpPr>
        <p:grpSp>
          <p:nvGrpSpPr>
            <p:cNvPr id="350" name="Google Shape;350;p26"/>
            <p:cNvGrpSpPr/>
            <p:nvPr/>
          </p:nvGrpSpPr>
          <p:grpSpPr>
            <a:xfrm>
              <a:off x="7809973" y="2554450"/>
              <a:ext cx="896702" cy="946164"/>
              <a:chOff x="2589036" y="988300"/>
              <a:chExt cx="1101600" cy="1101600"/>
            </a:xfrm>
          </p:grpSpPr>
          <p:sp>
            <p:nvSpPr>
              <p:cNvPr id="351" name="Google Shape;351;p26"/>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6"/>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4" name="Google Shape;354;p26"/>
            <p:cNvCxnSpPr>
              <a:endCxn id="353"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355" name="Google Shape;355;p26"/>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356" name="Google Shape;356;p26"/>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26"/>
          <p:cNvGrpSpPr/>
          <p:nvPr/>
        </p:nvGrpSpPr>
        <p:grpSpPr>
          <a:xfrm>
            <a:off x="1955140" y="530775"/>
            <a:ext cx="4250726" cy="692401"/>
            <a:chOff x="2460779" y="433075"/>
            <a:chExt cx="4222435" cy="692401"/>
          </a:xfrm>
        </p:grpSpPr>
        <p:sp>
          <p:nvSpPr>
            <p:cNvPr id="358" name="Google Shape;358;p26"/>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359" name="Google Shape;359;p26"/>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6"/>
                </a:rPr>
                <a:t>https://l.pulipuli.info/24/nsysu</a:t>
              </a:r>
              <a:endParaRPr b="1" sz="2100">
                <a:latin typeface="Outfit"/>
                <a:ea typeface="Outfit"/>
                <a:cs typeface="Outfit"/>
                <a:sym typeface="Outfit"/>
              </a:endParaRPr>
            </a:p>
          </p:txBody>
        </p:sp>
      </p:grpSp>
      <p:grpSp>
        <p:nvGrpSpPr>
          <p:cNvPr id="360" name="Google Shape;360;p26"/>
          <p:cNvGrpSpPr/>
          <p:nvPr/>
        </p:nvGrpSpPr>
        <p:grpSpPr>
          <a:xfrm>
            <a:off x="6971642" y="4997861"/>
            <a:ext cx="1351698" cy="692256"/>
            <a:chOff x="7047842" y="4845461"/>
            <a:chExt cx="1351698" cy="692256"/>
          </a:xfrm>
        </p:grpSpPr>
        <p:grpSp>
          <p:nvGrpSpPr>
            <p:cNvPr id="361" name="Google Shape;361;p26"/>
            <p:cNvGrpSpPr/>
            <p:nvPr/>
          </p:nvGrpSpPr>
          <p:grpSpPr>
            <a:xfrm rot="-371984">
              <a:off x="7074009" y="4914001"/>
              <a:ext cx="1299363" cy="555176"/>
              <a:chOff x="7243875" y="3780983"/>
              <a:chExt cx="1299300" cy="526200"/>
            </a:xfrm>
          </p:grpSpPr>
          <p:grpSp>
            <p:nvGrpSpPr>
              <p:cNvPr id="362" name="Google Shape;362;p26"/>
              <p:cNvGrpSpPr/>
              <p:nvPr/>
            </p:nvGrpSpPr>
            <p:grpSpPr>
              <a:xfrm>
                <a:off x="7728150" y="4016475"/>
                <a:ext cx="330750" cy="55200"/>
                <a:chOff x="7632750" y="4032725"/>
                <a:chExt cx="330750" cy="55200"/>
              </a:xfrm>
            </p:grpSpPr>
            <p:sp>
              <p:nvSpPr>
                <p:cNvPr id="363" name="Google Shape;363;p26"/>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26"/>
              <p:cNvGrpSpPr/>
              <p:nvPr/>
            </p:nvGrpSpPr>
            <p:grpSpPr>
              <a:xfrm>
                <a:off x="7243875" y="3780983"/>
                <a:ext cx="1299300" cy="526200"/>
                <a:chOff x="3130375" y="-210650"/>
                <a:chExt cx="1299300" cy="526200"/>
              </a:xfrm>
            </p:grpSpPr>
            <p:sp>
              <p:nvSpPr>
                <p:cNvPr id="367" name="Google Shape;367;p26"/>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70" name="Google Shape;370;p26"/>
            <p:cNvPicPr preferRelativeResize="0"/>
            <p:nvPr/>
          </p:nvPicPr>
          <p:blipFill>
            <a:blip r:embed="rId7">
              <a:alphaModFix/>
            </a:blip>
            <a:stretch>
              <a:fillRect/>
            </a:stretch>
          </p:blipFill>
          <p:spPr>
            <a:xfrm rot="718685">
              <a:off x="7426925" y="5012612"/>
              <a:ext cx="495300" cy="285750"/>
            </a:xfrm>
            <a:prstGeom prst="rect">
              <a:avLst/>
            </a:prstGeom>
            <a:noFill/>
            <a:ln>
              <a:noFill/>
            </a:ln>
          </p:spPr>
        </p:pic>
      </p:grpSp>
      <p:sp>
        <p:nvSpPr>
          <p:cNvPr id="371" name="Google Shape;371;p26"/>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p>
            <a:pPr indent="0" lvl="0" marL="0" rtl="0" algn="ctr">
              <a:lnSpc>
                <a:spcPct val="115000"/>
              </a:lnSpc>
              <a:spcBef>
                <a:spcPts val="0"/>
              </a:spcBef>
              <a:spcAft>
                <a:spcPts val="0"/>
              </a:spcAft>
              <a:buNone/>
            </a:pPr>
            <a:r>
              <a:rPr lang="zh-TW" sz="2400"/>
              <a:t>Python</a:t>
            </a:r>
            <a:r>
              <a:rPr lang="zh-TW" sz="2400"/>
              <a:t>自然語言處理應用</a:t>
            </a:r>
            <a:endParaRPr sz="2400"/>
          </a:p>
          <a:p>
            <a:pPr indent="0" lvl="0" marL="0" rtl="0" algn="ctr">
              <a:lnSpc>
                <a:spcPct val="115000"/>
              </a:lnSpc>
              <a:spcBef>
                <a:spcPts val="200"/>
              </a:spcBef>
              <a:spcAft>
                <a:spcPts val="0"/>
              </a:spcAft>
              <a:buNone/>
            </a:pPr>
            <a:r>
              <a:rPr lang="zh-TW" sz="3600"/>
              <a:t>命名實體識別</a:t>
            </a:r>
            <a:endParaRPr sz="3600"/>
          </a:p>
          <a:p>
            <a:pPr indent="0" lvl="0" marL="0" rtl="0" algn="ctr">
              <a:lnSpc>
                <a:spcPct val="115000"/>
              </a:lnSpc>
              <a:spcBef>
                <a:spcPts val="200"/>
              </a:spcBef>
              <a:spcAft>
                <a:spcPts val="0"/>
              </a:spcAft>
              <a:buNone/>
            </a:pPr>
            <a:r>
              <a:rPr lang="zh-TW" sz="3600"/>
              <a:t>與情緒分析</a:t>
            </a:r>
            <a:endParaRPr sz="3600"/>
          </a:p>
          <a:p>
            <a:pPr indent="0" lvl="0" marL="0" rtl="0" algn="ctr">
              <a:lnSpc>
                <a:spcPct val="115000"/>
              </a:lnSpc>
              <a:spcBef>
                <a:spcPts val="200"/>
              </a:spcBef>
              <a:spcAft>
                <a:spcPts val="200"/>
              </a:spcAft>
              <a:buNone/>
            </a:pPr>
            <a:r>
              <a:rPr b="0" lang="zh-TW" sz="2700"/>
              <a:t>── 2. </a:t>
            </a:r>
            <a:r>
              <a:rPr b="0" lang="zh-TW" sz="2700"/>
              <a:t>命名實體</a:t>
            </a:r>
            <a:r>
              <a:rPr b="0" lang="zh-TW" sz="2700"/>
              <a:t>篇 ──</a:t>
            </a:r>
            <a:endParaRPr b="0" sz="2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35"/>
          <p:cNvPicPr preferRelativeResize="0"/>
          <p:nvPr/>
        </p:nvPicPr>
        <p:blipFill>
          <a:blip r:embed="rId3">
            <a:alphaModFix/>
          </a:blip>
          <a:stretch>
            <a:fillRect/>
          </a:stretch>
        </p:blipFill>
        <p:spPr>
          <a:xfrm>
            <a:off x="1717625" y="1744174"/>
            <a:ext cx="6654375" cy="4040134"/>
          </a:xfrm>
          <a:prstGeom prst="rect">
            <a:avLst/>
          </a:prstGeom>
          <a:noFill/>
          <a:ln>
            <a:noFill/>
          </a:ln>
        </p:spPr>
      </p:pic>
      <p:sp>
        <p:nvSpPr>
          <p:cNvPr id="460" name="Google Shape;460;p3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人物命名實體應用</a:t>
            </a:r>
            <a:endParaRPr sz="2400"/>
          </a:p>
          <a:p>
            <a:pPr indent="0" lvl="0" marL="0" rtl="0" algn="ctr">
              <a:spcBef>
                <a:spcPts val="0"/>
              </a:spcBef>
              <a:spcAft>
                <a:spcPts val="0"/>
              </a:spcAft>
              <a:buNone/>
            </a:pPr>
            <a:r>
              <a:rPr lang="zh-TW"/>
              <a:t>史料人物關係圖：徑向排版</a:t>
            </a:r>
            <a:endParaRPr/>
          </a:p>
        </p:txBody>
      </p:sp>
      <p:sp>
        <p:nvSpPr>
          <p:cNvPr id="461" name="Google Shape;461;p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62" name="Google Shape;462;p3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(Klein, 2012)</a:t>
            </a:r>
            <a:endParaRPr/>
          </a:p>
        </p:txBody>
      </p:sp>
      <p:sp>
        <p:nvSpPr>
          <p:cNvPr id="463" name="Google Shape;463;p3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64" name="Google Shape;464;p35"/>
          <p:cNvPicPr preferRelativeResize="0"/>
          <p:nvPr/>
        </p:nvPicPr>
        <p:blipFill>
          <a:blip r:embed="rId4">
            <a:alphaModFix/>
          </a:blip>
          <a:stretch>
            <a:fillRect/>
          </a:stretch>
        </p:blipFill>
        <p:spPr>
          <a:xfrm>
            <a:off x="907325" y="2736400"/>
            <a:ext cx="1236425" cy="1843100"/>
          </a:xfrm>
          <a:prstGeom prst="rect">
            <a:avLst/>
          </a:prstGeom>
          <a:noFill/>
          <a:ln>
            <a:noFill/>
          </a:ln>
          <a:effectLst>
            <a:outerShdw blurRad="57150" rotWithShape="0" algn="bl" dir="5400000" dist="19050">
              <a:srgbClr val="000000">
                <a:alpha val="50000"/>
              </a:srgbClr>
            </a:outerShdw>
          </a:effectLst>
        </p:spPr>
      </p:pic>
      <p:pic>
        <p:nvPicPr>
          <p:cNvPr id="465" name="Google Shape;465;p35"/>
          <p:cNvPicPr preferRelativeResize="0"/>
          <p:nvPr/>
        </p:nvPicPr>
        <p:blipFill rotWithShape="1">
          <a:blip r:embed="rId5">
            <a:alphaModFix/>
          </a:blip>
          <a:srcRect b="45834" l="20503" r="23900" t="9008"/>
          <a:stretch/>
        </p:blipFill>
        <p:spPr>
          <a:xfrm>
            <a:off x="1106800" y="4393038"/>
            <a:ext cx="1392900" cy="1391400"/>
          </a:xfrm>
          <a:prstGeom prst="ellipse">
            <a:avLst/>
          </a:prstGeom>
          <a:noFill/>
          <a:ln cap="flat" cmpd="sng" w="28575">
            <a:solidFill>
              <a:srgbClr val="FFFFFF"/>
            </a:solidFill>
            <a:prstDash val="solid"/>
            <a:round/>
            <a:headEnd len="sm" w="sm" type="none"/>
            <a:tailEnd len="sm" w="sm" type="none"/>
          </a:ln>
        </p:spPr>
      </p:pic>
      <p:sp>
        <p:nvSpPr>
          <p:cNvPr id="466" name="Google Shape;466;p35"/>
          <p:cNvSpPr/>
          <p:nvPr/>
        </p:nvSpPr>
        <p:spPr>
          <a:xfrm>
            <a:off x="6245454" y="4393059"/>
            <a:ext cx="2183100" cy="490800"/>
          </a:xfrm>
          <a:prstGeom prst="wedgeRoundRectCallout">
            <a:avLst>
              <a:gd fmla="val -8975" name="adj1"/>
              <a:gd fmla="val 109880" name="adj2"/>
              <a:gd fmla="val 0" name="adj3"/>
            </a:avLst>
          </a:prstGeom>
          <a:solidFill>
            <a:srgbClr val="0B6374"/>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600">
                <a:solidFill>
                  <a:srgbClr val="FFFFFF"/>
                </a:solidFill>
              </a:rPr>
              <a:t>區分不同團體</a:t>
            </a:r>
            <a:endParaRPr sz="1600">
              <a:solidFill>
                <a:srgbClr val="FFFFFF"/>
              </a:solidFill>
            </a:endParaRPr>
          </a:p>
        </p:txBody>
      </p:sp>
      <p:sp>
        <p:nvSpPr>
          <p:cNvPr id="467" name="Google Shape;467;p35"/>
          <p:cNvSpPr txBox="1"/>
          <p:nvPr/>
        </p:nvSpPr>
        <p:spPr>
          <a:xfrm>
            <a:off x="2548019" y="5690504"/>
            <a:ext cx="7836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latin typeface="Nunito"/>
                <a:ea typeface="Nunito"/>
                <a:cs typeface="Nunito"/>
                <a:sym typeface="Nunito"/>
              </a:rPr>
              <a:t>家人</a:t>
            </a:r>
            <a:endParaRPr sz="1800">
              <a:latin typeface="Nunito"/>
              <a:ea typeface="Nunito"/>
              <a:cs typeface="Nunito"/>
              <a:sym typeface="Nunito"/>
            </a:endParaRPr>
          </a:p>
        </p:txBody>
      </p:sp>
      <p:sp>
        <p:nvSpPr>
          <p:cNvPr id="468" name="Google Shape;468;p35"/>
          <p:cNvSpPr txBox="1"/>
          <p:nvPr/>
        </p:nvSpPr>
        <p:spPr>
          <a:xfrm>
            <a:off x="3418876" y="5690500"/>
            <a:ext cx="7836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latin typeface="Nunito"/>
                <a:ea typeface="Nunito"/>
                <a:cs typeface="Nunito"/>
                <a:sym typeface="Nunito"/>
              </a:rPr>
              <a:t>記者</a:t>
            </a:r>
            <a:endParaRPr sz="1800">
              <a:latin typeface="Nunito"/>
              <a:ea typeface="Nunito"/>
              <a:cs typeface="Nunito"/>
              <a:sym typeface="Nunito"/>
            </a:endParaRPr>
          </a:p>
        </p:txBody>
      </p:sp>
      <p:sp>
        <p:nvSpPr>
          <p:cNvPr id="469" name="Google Shape;469;p35"/>
          <p:cNvSpPr txBox="1"/>
          <p:nvPr/>
        </p:nvSpPr>
        <p:spPr>
          <a:xfrm>
            <a:off x="4071539" y="5690500"/>
            <a:ext cx="6840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latin typeface="Nunito"/>
                <a:ea typeface="Nunito"/>
                <a:cs typeface="Nunito"/>
                <a:sym typeface="Nunito"/>
              </a:rPr>
              <a:t>朋友</a:t>
            </a:r>
            <a:endParaRPr sz="1800">
              <a:latin typeface="Nunito"/>
              <a:ea typeface="Nunito"/>
              <a:cs typeface="Nunito"/>
              <a:sym typeface="Nunito"/>
            </a:endParaRPr>
          </a:p>
        </p:txBody>
      </p:sp>
      <p:sp>
        <p:nvSpPr>
          <p:cNvPr id="470" name="Google Shape;470;p35"/>
          <p:cNvSpPr txBox="1"/>
          <p:nvPr/>
        </p:nvSpPr>
        <p:spPr>
          <a:xfrm>
            <a:off x="4715073" y="5614300"/>
            <a:ext cx="736500" cy="2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1700">
                <a:latin typeface="Nunito"/>
                <a:ea typeface="Nunito"/>
                <a:cs typeface="Nunito"/>
                <a:sym typeface="Nunito"/>
              </a:rPr>
              <a:t>自由</a:t>
            </a:r>
            <a:endParaRPr sz="1700">
              <a:latin typeface="Nunito"/>
              <a:ea typeface="Nunito"/>
              <a:cs typeface="Nunito"/>
              <a:sym typeface="Nunito"/>
            </a:endParaRPr>
          </a:p>
          <a:p>
            <a:pPr indent="0" lvl="0" marL="0" rtl="0" algn="ctr">
              <a:spcBef>
                <a:spcPts val="0"/>
              </a:spcBef>
              <a:spcAft>
                <a:spcPts val="0"/>
              </a:spcAft>
              <a:buNone/>
            </a:pPr>
            <a:r>
              <a:rPr lang="zh-TW" sz="1700">
                <a:latin typeface="Nunito"/>
                <a:ea typeface="Nunito"/>
                <a:cs typeface="Nunito"/>
                <a:sym typeface="Nunito"/>
              </a:rPr>
              <a:t>員工</a:t>
            </a:r>
            <a:endParaRPr sz="1700">
              <a:latin typeface="Nunito"/>
              <a:ea typeface="Nunito"/>
              <a:cs typeface="Nunito"/>
              <a:sym typeface="Nunito"/>
            </a:endParaRPr>
          </a:p>
        </p:txBody>
      </p:sp>
      <p:sp>
        <p:nvSpPr>
          <p:cNvPr id="471" name="Google Shape;471;p35"/>
          <p:cNvSpPr txBox="1"/>
          <p:nvPr/>
        </p:nvSpPr>
        <p:spPr>
          <a:xfrm>
            <a:off x="5615848" y="5614300"/>
            <a:ext cx="1004700" cy="2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1700">
                <a:latin typeface="Nunito"/>
                <a:ea typeface="Nunito"/>
                <a:cs typeface="Nunito"/>
                <a:sym typeface="Nunito"/>
              </a:rPr>
              <a:t>被奴役</a:t>
            </a:r>
            <a:endParaRPr sz="1700">
              <a:latin typeface="Nunito"/>
              <a:ea typeface="Nunito"/>
              <a:cs typeface="Nunito"/>
              <a:sym typeface="Nunito"/>
            </a:endParaRPr>
          </a:p>
          <a:p>
            <a:pPr indent="0" lvl="0" marL="0" rtl="0" algn="ctr">
              <a:spcBef>
                <a:spcPts val="0"/>
              </a:spcBef>
              <a:spcAft>
                <a:spcPts val="0"/>
              </a:spcAft>
              <a:buNone/>
            </a:pPr>
            <a:r>
              <a:rPr lang="zh-TW" sz="1700">
                <a:latin typeface="Nunito"/>
                <a:ea typeface="Nunito"/>
                <a:cs typeface="Nunito"/>
                <a:sym typeface="Nunito"/>
              </a:rPr>
              <a:t>員工</a:t>
            </a:r>
            <a:endParaRPr sz="1700">
              <a:latin typeface="Nunito"/>
              <a:ea typeface="Nunito"/>
              <a:cs typeface="Nunito"/>
              <a:sym typeface="Nunito"/>
            </a:endParaRPr>
          </a:p>
        </p:txBody>
      </p:sp>
      <p:sp>
        <p:nvSpPr>
          <p:cNvPr id="472" name="Google Shape;472;p35"/>
          <p:cNvSpPr txBox="1"/>
          <p:nvPr/>
        </p:nvSpPr>
        <p:spPr>
          <a:xfrm>
            <a:off x="7039770" y="5690504"/>
            <a:ext cx="684000" cy="2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latin typeface="Nunito"/>
                <a:ea typeface="Nunito"/>
                <a:cs typeface="Nunito"/>
                <a:sym typeface="Nunito"/>
              </a:rPr>
              <a:t>其他</a:t>
            </a:r>
            <a:endParaRPr sz="1800">
              <a:latin typeface="Nunito"/>
              <a:ea typeface="Nunito"/>
              <a:cs typeface="Nunito"/>
              <a:sym typeface="Nunito"/>
            </a:endParaRPr>
          </a:p>
        </p:txBody>
      </p:sp>
      <p:sp>
        <p:nvSpPr>
          <p:cNvPr id="473" name="Google Shape;473;p3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zh-TW"/>
              <a:t>美國第三任總統</a:t>
            </a:r>
            <a:br>
              <a:rPr lang="zh-TW"/>
            </a:br>
            <a:r>
              <a:rPr lang="zh-TW"/>
              <a:t>Thomas Jefferson</a:t>
            </a:r>
            <a:br>
              <a:rPr lang="zh-TW"/>
            </a:br>
            <a:r>
              <a:rPr lang="zh-TW"/>
              <a:t>相關史料彙集</a:t>
            </a:r>
            <a:endParaRPr/>
          </a:p>
          <a:p>
            <a:pPr indent="0" lvl="0" marL="0" rtl="0" algn="l">
              <a:spcBef>
                <a:spcPts val="1000"/>
              </a:spcBef>
              <a:spcAft>
                <a:spcPts val="10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79" name="Google Shape;479;p3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地名命名實體應用</a:t>
            </a:r>
            <a:endParaRPr/>
          </a:p>
          <a:p>
            <a:pPr indent="0" lvl="0" marL="0" rtl="0" algn="ctr">
              <a:spcBef>
                <a:spcPts val="0"/>
              </a:spcBef>
              <a:spcAft>
                <a:spcPts val="0"/>
              </a:spcAft>
              <a:buNone/>
            </a:pPr>
            <a:r>
              <a:rPr lang="zh-TW" sz="2400"/>
              <a:t>閱讀輔助</a:t>
            </a:r>
            <a:endParaRPr sz="2400"/>
          </a:p>
        </p:txBody>
      </p:sp>
      <p:sp>
        <p:nvSpPr>
          <p:cNvPr id="480" name="Google Shape;480;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81" name="Google Shape;481;p3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82" name="Google Shape;482;p3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(李志賢等, 2009)</a:t>
            </a:r>
            <a:endParaRPr/>
          </a:p>
        </p:txBody>
      </p:sp>
      <p:pic>
        <p:nvPicPr>
          <p:cNvPr id="483" name="Google Shape;483;p36"/>
          <p:cNvPicPr preferRelativeResize="0"/>
          <p:nvPr/>
        </p:nvPicPr>
        <p:blipFill>
          <a:blip r:embed="rId3">
            <a:alphaModFix/>
          </a:blip>
          <a:stretch>
            <a:fillRect/>
          </a:stretch>
        </p:blipFill>
        <p:spPr>
          <a:xfrm>
            <a:off x="715550" y="1341325"/>
            <a:ext cx="7684654" cy="4758599"/>
          </a:xfrm>
          <a:prstGeom prst="rect">
            <a:avLst/>
          </a:prstGeom>
          <a:noFill/>
          <a:ln>
            <a:noFill/>
          </a:ln>
        </p:spPr>
      </p:pic>
      <p:sp>
        <p:nvSpPr>
          <p:cNvPr id="484" name="Google Shape;484;p36"/>
          <p:cNvSpPr/>
          <p:nvPr/>
        </p:nvSpPr>
        <p:spPr>
          <a:xfrm>
            <a:off x="6727199" y="4737299"/>
            <a:ext cx="1993800" cy="894900"/>
          </a:xfrm>
          <a:prstGeom prst="wedgeRoundRectCallout">
            <a:avLst>
              <a:gd fmla="val -50753" name="adj1"/>
              <a:gd fmla="val -12647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文件中出現的地點</a:t>
            </a:r>
            <a:endParaRPr sz="24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7"/>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490" name="Google Shape;490;p37"/>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91" name="Google Shape;491;p37"/>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92" name="Google Shape;492;p37"/>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命名實體識別的工具</a:t>
            </a:r>
            <a:endParaRPr/>
          </a:p>
        </p:txBody>
      </p:sp>
      <p:pic>
        <p:nvPicPr>
          <p:cNvPr id="493" name="Google Shape;493;p37"/>
          <p:cNvPicPr preferRelativeResize="0"/>
          <p:nvPr/>
        </p:nvPicPr>
        <p:blipFill>
          <a:blip r:embed="rId3">
            <a:alphaModFix/>
          </a:blip>
          <a:stretch>
            <a:fillRect/>
          </a:stretch>
        </p:blipFill>
        <p:spPr>
          <a:xfrm>
            <a:off x="0" y="1612363"/>
            <a:ext cx="9144001" cy="44034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只有英文：</a:t>
            </a:r>
            <a:endParaRPr/>
          </a:p>
          <a:p>
            <a:pPr indent="-355600" lvl="1" marL="914400" rtl="0" algn="l">
              <a:spcBef>
                <a:spcPts val="1000"/>
              </a:spcBef>
              <a:spcAft>
                <a:spcPts val="0"/>
              </a:spcAft>
              <a:buSzPts val="2000"/>
              <a:buChar char="○"/>
            </a:pPr>
            <a:r>
              <a:rPr lang="zh-TW"/>
              <a:t>Standford NER (被廣泛結合在大量工具裡)</a:t>
            </a:r>
            <a:endParaRPr/>
          </a:p>
          <a:p>
            <a:pPr indent="-355600" lvl="1" marL="914400" rtl="0" algn="l">
              <a:spcBef>
                <a:spcPts val="0"/>
              </a:spcBef>
              <a:spcAft>
                <a:spcPts val="0"/>
              </a:spcAft>
              <a:buSzPts val="2000"/>
              <a:buChar char="○"/>
            </a:pPr>
            <a:r>
              <a:rPr lang="zh-TW"/>
              <a:t>Illinois Named Entity Recognizer</a:t>
            </a:r>
            <a:endParaRPr/>
          </a:p>
          <a:p>
            <a:pPr indent="-368300" lvl="0" marL="457200" rtl="0" algn="l">
              <a:spcBef>
                <a:spcPts val="1000"/>
              </a:spcBef>
              <a:spcAft>
                <a:spcPts val="0"/>
              </a:spcAft>
              <a:buSzPts val="2200"/>
              <a:buChar char="●"/>
            </a:pPr>
            <a:r>
              <a:rPr lang="zh-TW"/>
              <a:t>跨國語言：</a:t>
            </a:r>
            <a:endParaRPr/>
          </a:p>
          <a:p>
            <a:pPr indent="-355600" lvl="1" marL="914400" rtl="0" algn="l">
              <a:spcBef>
                <a:spcPts val="1000"/>
              </a:spcBef>
              <a:spcAft>
                <a:spcPts val="0"/>
              </a:spcAft>
              <a:buSzPts val="2000"/>
              <a:buChar char="○"/>
            </a:pPr>
            <a:r>
              <a:rPr b="1" lang="zh-TW">
                <a:latin typeface="Lexend"/>
                <a:ea typeface="Lexend"/>
                <a:cs typeface="Lexend"/>
                <a:sym typeface="Lexend"/>
              </a:rPr>
              <a:t>GATE</a:t>
            </a:r>
            <a:r>
              <a:rPr lang="zh-TW"/>
              <a:t>：英法德俄中、羅馬尼亞、威爾斯語、阿拉伯語</a:t>
            </a:r>
            <a:endParaRPr/>
          </a:p>
          <a:p>
            <a:pPr indent="-355600" lvl="1" marL="914400" rtl="0" algn="l">
              <a:spcBef>
                <a:spcPts val="0"/>
              </a:spcBef>
              <a:spcAft>
                <a:spcPts val="0"/>
              </a:spcAft>
              <a:buClr>
                <a:srgbClr val="FF0000"/>
              </a:buClr>
              <a:buSzPts val="2000"/>
              <a:buChar char="○"/>
            </a:pPr>
            <a:r>
              <a:rPr b="1" lang="zh-TW">
                <a:solidFill>
                  <a:srgbClr val="FF0000"/>
                </a:solidFill>
                <a:latin typeface="Lexend"/>
                <a:ea typeface="Lexend"/>
                <a:cs typeface="Lexend"/>
                <a:sym typeface="Lexend"/>
              </a:rPr>
              <a:t>spaCy</a:t>
            </a:r>
            <a:r>
              <a:rPr lang="zh-TW">
                <a:solidFill>
                  <a:srgbClr val="FF0000"/>
                </a:solidFill>
              </a:rPr>
              <a:t>：支援75種以上的語言</a:t>
            </a:r>
            <a:endParaRPr>
              <a:solidFill>
                <a:srgbClr val="FF0000"/>
              </a:solidFill>
            </a:endParaRPr>
          </a:p>
          <a:p>
            <a:pPr indent="-368300" lvl="0" marL="457200" rtl="0" algn="l">
              <a:spcBef>
                <a:spcPts val="1000"/>
              </a:spcBef>
              <a:spcAft>
                <a:spcPts val="0"/>
              </a:spcAft>
              <a:buSzPts val="2200"/>
              <a:buChar char="●"/>
            </a:pPr>
            <a:r>
              <a:rPr lang="zh-TW"/>
              <a:t>簡體中文：Randeng-DELLA-226M-Chinese </a:t>
            </a:r>
            <a:endParaRPr/>
          </a:p>
          <a:p>
            <a:pPr indent="-368300" lvl="0" marL="457200" rtl="0" algn="l">
              <a:spcBef>
                <a:spcPts val="1000"/>
              </a:spcBef>
              <a:spcAft>
                <a:spcPts val="0"/>
              </a:spcAft>
              <a:buSzPts val="2200"/>
              <a:buChar char="●"/>
            </a:pPr>
            <a:r>
              <a:rPr lang="zh-TW"/>
              <a:t>文言文：CHisIEC</a:t>
            </a:r>
            <a:endParaRPr/>
          </a:p>
          <a:p>
            <a:pPr indent="-368300" lvl="0" marL="457200" rtl="0" algn="l">
              <a:spcBef>
                <a:spcPts val="1000"/>
              </a:spcBef>
              <a:spcAft>
                <a:spcPts val="1000"/>
              </a:spcAft>
              <a:buSzPts val="2200"/>
              <a:buChar char="●"/>
            </a:pPr>
            <a:r>
              <a:rPr lang="zh-TW"/>
              <a:t>正體中文：</a:t>
            </a:r>
            <a:r>
              <a:rPr b="1" lang="zh-TW">
                <a:solidFill>
                  <a:srgbClr val="FF0000"/>
                </a:solidFill>
                <a:latin typeface="Lexend"/>
                <a:ea typeface="Lexend"/>
                <a:cs typeface="Lexend"/>
                <a:sym typeface="Lexend"/>
              </a:rPr>
              <a:t>CKIP NER</a:t>
            </a:r>
            <a:endParaRPr b="1">
              <a:solidFill>
                <a:srgbClr val="FF0000"/>
              </a:solidFill>
              <a:latin typeface="Lexend"/>
              <a:ea typeface="Lexend"/>
              <a:cs typeface="Lexend"/>
              <a:sym typeface="Lexend"/>
            </a:endParaRPr>
          </a:p>
        </p:txBody>
      </p:sp>
      <p:sp>
        <p:nvSpPr>
          <p:cNvPr id="499" name="Google Shape;499;p3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00" name="Google Shape;500;p3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注意命名實體識別的</a:t>
            </a:r>
            <a:r>
              <a:rPr lang="zh-TW">
                <a:solidFill>
                  <a:srgbClr val="FF0000"/>
                </a:solidFill>
              </a:rPr>
              <a:t>可處理語言</a:t>
            </a:r>
            <a:endParaRPr>
              <a:solidFill>
                <a:srgbClr val="FF0000"/>
              </a:solidFill>
            </a:endParaRPr>
          </a:p>
        </p:txBody>
      </p:sp>
      <p:sp>
        <p:nvSpPr>
          <p:cNvPr id="501" name="Google Shape;501;p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02" name="Google Shape;502;p3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(CLARIN, 2020)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9"/>
          <p:cNvSpPr txBox="1"/>
          <p:nvPr>
            <p:ph idx="1" type="body"/>
          </p:nvPr>
        </p:nvSpPr>
        <p:spPr>
          <a:xfrm>
            <a:off x="715550" y="1341321"/>
            <a:ext cx="7713000" cy="4758600"/>
          </a:xfrm>
          <a:prstGeom prst="rect">
            <a:avLst/>
          </a:prstGeom>
        </p:spPr>
        <p:txBody>
          <a:bodyPr anchorCtr="0" anchor="b" bIns="91425" lIns="91425" spcFirstLastPara="1" rIns="91425" wrap="square" tIns="91425">
            <a:noAutofit/>
          </a:bodyPr>
          <a:lstStyle/>
          <a:p>
            <a:pPr indent="-368300" lvl="0" marL="457200" rtl="0" algn="l">
              <a:spcBef>
                <a:spcPts val="1000"/>
              </a:spcBef>
              <a:spcAft>
                <a:spcPts val="0"/>
              </a:spcAft>
              <a:buSzPts val="2200"/>
              <a:buChar char="●"/>
            </a:pPr>
            <a:r>
              <a:rPr lang="zh-TW"/>
              <a:t>中研院資訊所、語言所於民國七十五年成立一個跨所合作的中文計算語言研究小組，共同合作建構中文自然語言處理的資源與研究環境，為國內外中文自然語言處理及其相關研究提供基本的研究資料與知識架構。</a:t>
            </a:r>
            <a:endParaRPr/>
          </a:p>
          <a:p>
            <a:pPr indent="-368300" lvl="0" marL="457200" rtl="0" algn="l">
              <a:spcBef>
                <a:spcPts val="1000"/>
              </a:spcBef>
              <a:spcAft>
                <a:spcPts val="0"/>
              </a:spcAft>
              <a:buSzPts val="2200"/>
              <a:buChar char="●"/>
            </a:pPr>
            <a:r>
              <a:rPr lang="zh-TW"/>
              <a:t>代表性研究成果包括中文詞知識庫、語料庫及中文處理技術等。</a:t>
            </a:r>
            <a:endParaRPr/>
          </a:p>
          <a:p>
            <a:pPr indent="-368300" lvl="0" marL="457200" rtl="0" algn="l">
              <a:spcBef>
                <a:spcPts val="1000"/>
              </a:spcBef>
              <a:spcAft>
                <a:spcPts val="1000"/>
              </a:spcAft>
              <a:buSzPts val="2200"/>
              <a:buChar char="●"/>
            </a:pPr>
            <a:r>
              <a:rPr lang="zh-TW"/>
              <a:t>為了達到智慧型的資訊處理，知識為本的訊息處理成為目前研究的核心焦點，本計劃進行五個主要研究方向：深度學習、知識表達、自然語言理解、知識擷取、聊天機器人。</a:t>
            </a:r>
            <a:endParaRPr/>
          </a:p>
        </p:txBody>
      </p:sp>
      <p:sp>
        <p:nvSpPr>
          <p:cNvPr id="508" name="Google Shape;508;p3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09" name="Google Shape;509;p3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CKIP Lab 中文詞知識庫小組</a:t>
            </a:r>
            <a:endParaRPr/>
          </a:p>
        </p:txBody>
      </p:sp>
      <p:sp>
        <p:nvSpPr>
          <p:cNvPr id="510" name="Google Shape;510;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11" name="Google Shape;511;p3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512" name="Google Shape;512;p39"/>
          <p:cNvPicPr preferRelativeResize="0"/>
          <p:nvPr/>
        </p:nvPicPr>
        <p:blipFill>
          <a:blip r:embed="rId3">
            <a:alphaModFix/>
          </a:blip>
          <a:stretch>
            <a:fillRect/>
          </a:stretch>
        </p:blipFill>
        <p:spPr>
          <a:xfrm>
            <a:off x="7611475" y="52650"/>
            <a:ext cx="1428750" cy="1428750"/>
          </a:xfrm>
          <a:prstGeom prst="rect">
            <a:avLst/>
          </a:prstGeom>
          <a:noFill/>
          <a:ln>
            <a:noFill/>
          </a:ln>
        </p:spPr>
      </p:pic>
      <p:sp>
        <p:nvSpPr>
          <p:cNvPr id="513" name="Google Shape;513;p39"/>
          <p:cNvSpPr/>
          <p:nvPr/>
        </p:nvSpPr>
        <p:spPr>
          <a:xfrm>
            <a:off x="2550738" y="1038500"/>
            <a:ext cx="4042500" cy="6792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u="sng">
                <a:solidFill>
                  <a:schemeClr val="hlink"/>
                </a:solidFill>
                <a:hlinkClick r:id="rId4"/>
              </a:rPr>
              <a:t>https://ckip.iis.sinica.edu.tw</a:t>
            </a:r>
            <a:r>
              <a:rPr lang="zh-TW" sz="2400"/>
              <a:t> </a:t>
            </a:r>
            <a:endParaRPr sz="24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19" name="Google Shape;519;p4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命名實體識別的舉例 (1/2)</a:t>
            </a:r>
            <a:endParaRPr/>
          </a:p>
        </p:txBody>
      </p:sp>
      <p:sp>
        <p:nvSpPr>
          <p:cNvPr id="520" name="Google Shape;520;p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21" name="Google Shape;521;p4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https://ckip.iis.sinica.edu.tw/project/ner</a:t>
            </a:r>
            <a:r>
              <a:rPr lang="zh-TW"/>
              <a:t> </a:t>
            </a:r>
            <a:endParaRPr/>
          </a:p>
        </p:txBody>
      </p:sp>
      <p:sp>
        <p:nvSpPr>
          <p:cNvPr id="522" name="Google Shape;522;p4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23" name="Google Shape;523;p40"/>
          <p:cNvSpPr/>
          <p:nvPr/>
        </p:nvSpPr>
        <p:spPr>
          <a:xfrm>
            <a:off x="1959550" y="1562225"/>
            <a:ext cx="6468900" cy="763500"/>
          </a:xfrm>
          <a:prstGeom prst="roundRect">
            <a:avLst>
              <a:gd fmla="val 16667" name="adj"/>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小明昨天在中研院附近買了五顆蘋果。</a:t>
            </a:r>
            <a:endParaRPr sz="2400"/>
          </a:p>
        </p:txBody>
      </p:sp>
      <p:sp>
        <p:nvSpPr>
          <p:cNvPr id="524" name="Google Shape;524;p40"/>
          <p:cNvSpPr/>
          <p:nvPr/>
        </p:nvSpPr>
        <p:spPr>
          <a:xfrm>
            <a:off x="1959550" y="3725788"/>
            <a:ext cx="6468900" cy="15144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396000" spcFirstLastPara="1" rIns="0" wrap="square" tIns="90000">
            <a:noAutofit/>
          </a:bodyPr>
          <a:lstStyle/>
          <a:p>
            <a:pPr indent="0" lvl="0" marL="0" rtl="0" algn="ctr">
              <a:lnSpc>
                <a:spcPct val="150000"/>
              </a:lnSpc>
              <a:spcBef>
                <a:spcPts val="1000"/>
              </a:spcBef>
              <a:spcAft>
                <a:spcPts val="1000"/>
              </a:spcAft>
              <a:buNone/>
            </a:pPr>
            <a:r>
              <a:rPr lang="zh-TW" sz="2400">
                <a:solidFill>
                  <a:srgbClr val="0000FF"/>
                </a:solidFill>
              </a:rPr>
              <a:t>小明</a:t>
            </a:r>
            <a:r>
              <a:rPr baseline="-25000" lang="zh-TW" sz="2400">
                <a:solidFill>
                  <a:srgbClr val="0000FF"/>
                </a:solidFill>
              </a:rPr>
              <a:t>PERSON</a:t>
            </a:r>
            <a:r>
              <a:rPr lang="zh-TW" sz="2400"/>
              <a:t> </a:t>
            </a:r>
            <a:r>
              <a:rPr lang="zh-TW" sz="2400">
                <a:solidFill>
                  <a:srgbClr val="0000FF"/>
                </a:solidFill>
              </a:rPr>
              <a:t>昨天</a:t>
            </a:r>
            <a:r>
              <a:rPr baseline="-25000" lang="zh-TW" sz="2400">
                <a:solidFill>
                  <a:srgbClr val="0000FF"/>
                </a:solidFill>
              </a:rPr>
              <a:t>DATE</a:t>
            </a:r>
            <a:r>
              <a:rPr lang="zh-TW" sz="2400"/>
              <a:t> 在 </a:t>
            </a:r>
            <a:r>
              <a:rPr lang="zh-TW" sz="2400">
                <a:solidFill>
                  <a:srgbClr val="0000FF"/>
                </a:solidFill>
              </a:rPr>
              <a:t>中研院</a:t>
            </a:r>
            <a:r>
              <a:rPr baseline="-25000" lang="zh-TW" sz="2400">
                <a:solidFill>
                  <a:srgbClr val="0000FF"/>
                </a:solidFill>
              </a:rPr>
              <a:t>FAC</a:t>
            </a:r>
            <a:r>
              <a:rPr lang="zh-TW" sz="2400"/>
              <a:t> 附近買了 </a:t>
            </a:r>
            <a:r>
              <a:rPr lang="zh-TW" sz="2400">
                <a:solidFill>
                  <a:srgbClr val="0000FF"/>
                </a:solidFill>
              </a:rPr>
              <a:t>五</a:t>
            </a:r>
            <a:r>
              <a:rPr baseline="-25000" lang="zh-TW" sz="2400">
                <a:solidFill>
                  <a:srgbClr val="0000FF"/>
                </a:solidFill>
              </a:rPr>
              <a:t>CARDINAL</a:t>
            </a:r>
            <a:r>
              <a:rPr lang="zh-TW" sz="2400"/>
              <a:t> 顆蘋果。</a:t>
            </a:r>
            <a:endParaRPr sz="2400"/>
          </a:p>
        </p:txBody>
      </p:sp>
      <p:sp>
        <p:nvSpPr>
          <p:cNvPr id="525" name="Google Shape;525;p40"/>
          <p:cNvSpPr/>
          <p:nvPr/>
        </p:nvSpPr>
        <p:spPr>
          <a:xfrm rot="-5400000">
            <a:off x="4500400" y="2716100"/>
            <a:ext cx="10746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0"/>
          <p:cNvSpPr/>
          <p:nvPr/>
        </p:nvSpPr>
        <p:spPr>
          <a:xfrm>
            <a:off x="715550" y="3302898"/>
            <a:ext cx="1611300" cy="556500"/>
          </a:xfrm>
          <a:prstGeom prst="roundRect">
            <a:avLst>
              <a:gd fmla="val 16667" name="adj"/>
            </a:avLst>
          </a:prstGeom>
          <a:solidFill>
            <a:srgbClr val="BF9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分析</a:t>
            </a:r>
            <a:endParaRPr sz="2400">
              <a:solidFill>
                <a:srgbClr val="FFFFFF"/>
              </a:solidFill>
            </a:endParaRPr>
          </a:p>
        </p:txBody>
      </p:sp>
      <p:sp>
        <p:nvSpPr>
          <p:cNvPr id="527" name="Google Shape;527;p40"/>
          <p:cNvSpPr/>
          <p:nvPr/>
        </p:nvSpPr>
        <p:spPr>
          <a:xfrm>
            <a:off x="715550" y="1341325"/>
            <a:ext cx="1611300" cy="5565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solidFill>
                  <a:srgbClr val="FFFFFF"/>
                </a:solidFill>
              </a:rPr>
              <a:t>輸入文字</a:t>
            </a:r>
            <a:endParaRPr sz="2400">
              <a:solidFill>
                <a:srgbClr val="FFFFFF"/>
              </a:solidFill>
            </a:endParaRPr>
          </a:p>
        </p:txBody>
      </p:sp>
      <p:sp>
        <p:nvSpPr>
          <p:cNvPr id="528" name="Google Shape;528;p40"/>
          <p:cNvSpPr/>
          <p:nvPr/>
        </p:nvSpPr>
        <p:spPr>
          <a:xfrm rot="-5400000">
            <a:off x="4643800" y="5491850"/>
            <a:ext cx="787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graphicFrame>
        <p:nvGraphicFramePr>
          <p:cNvPr id="534" name="Google Shape;534;p41"/>
          <p:cNvGraphicFramePr/>
          <p:nvPr/>
        </p:nvGraphicFramePr>
        <p:xfrm>
          <a:off x="1857475" y="3235500"/>
          <a:ext cx="3000000" cy="3000000"/>
        </p:xfrm>
        <a:graphic>
          <a:graphicData uri="http://schemas.openxmlformats.org/drawingml/2006/table">
            <a:tbl>
              <a:tblPr>
                <a:noFill/>
                <a:tableStyleId>{2B9B161A-1E45-4360-A3FA-563939896DA0}</a:tableStyleId>
              </a:tblPr>
              <a:tblGrid>
                <a:gridCol w="1809750"/>
                <a:gridCol w="1809750"/>
                <a:gridCol w="1809750"/>
              </a:tblGrid>
              <a:tr h="381000">
                <a:tc>
                  <a:txBody>
                    <a:bodyPr/>
                    <a:lstStyle/>
                    <a:p>
                      <a:pPr indent="0" lvl="0" marL="0" rtl="0" algn="ctr">
                        <a:spcBef>
                          <a:spcPts val="0"/>
                        </a:spcBef>
                        <a:spcAft>
                          <a:spcPts val="0"/>
                        </a:spcAft>
                        <a:buNone/>
                      </a:pPr>
                      <a:r>
                        <a:rPr b="1" lang="zh-TW" sz="2200">
                          <a:solidFill>
                            <a:srgbClr val="FFFFFF"/>
                          </a:solidFill>
                        </a:rPr>
                        <a:t>word</a:t>
                      </a:r>
                      <a:endParaRPr b="1" sz="2200">
                        <a:solidFill>
                          <a:srgbClr val="FFFFFF"/>
                        </a:solidFill>
                      </a:endParaRPr>
                    </a:p>
                    <a:p>
                      <a:pPr indent="0" lvl="0" marL="0" rtl="0" algn="ctr">
                        <a:spcBef>
                          <a:spcPts val="0"/>
                        </a:spcBef>
                        <a:spcAft>
                          <a:spcPts val="0"/>
                        </a:spcAft>
                        <a:buNone/>
                      </a:pPr>
                      <a:r>
                        <a:rPr lang="zh-TW" sz="1800">
                          <a:solidFill>
                            <a:srgbClr val="FFFFFF"/>
                          </a:solidFill>
                        </a:rPr>
                        <a:t>文字</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spcBef>
                          <a:spcPts val="0"/>
                        </a:spcBef>
                        <a:spcAft>
                          <a:spcPts val="0"/>
                        </a:spcAft>
                        <a:buClr>
                          <a:srgbClr val="000000"/>
                        </a:buClr>
                        <a:buSzPts val="1100"/>
                        <a:buFont typeface="Arial"/>
                        <a:buNone/>
                      </a:pPr>
                      <a:r>
                        <a:rPr b="1" lang="zh-TW" sz="2200">
                          <a:solidFill>
                            <a:srgbClr val="FFFFFF"/>
                          </a:solidFill>
                        </a:rPr>
                        <a:t>ner</a:t>
                      </a:r>
                      <a:endParaRPr b="1" sz="2200">
                        <a:solidFill>
                          <a:srgbClr val="FFFFFF"/>
                        </a:solidFill>
                      </a:endParaRPr>
                    </a:p>
                    <a:p>
                      <a:pPr indent="0" lvl="0" marL="0" rtl="0" algn="ctr">
                        <a:spcBef>
                          <a:spcPts val="0"/>
                        </a:spcBef>
                        <a:spcAft>
                          <a:spcPts val="0"/>
                        </a:spcAft>
                        <a:buClr>
                          <a:srgbClr val="000000"/>
                        </a:buClr>
                        <a:buSzPts val="1100"/>
                        <a:buFont typeface="Arial"/>
                        <a:buNone/>
                      </a:pPr>
                      <a:r>
                        <a:rPr lang="zh-TW" sz="1800">
                          <a:solidFill>
                            <a:srgbClr val="FFFFFF"/>
                          </a:solidFill>
                        </a:rPr>
                        <a:t>NER類別</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spcBef>
                          <a:spcPts val="0"/>
                        </a:spcBef>
                        <a:spcAft>
                          <a:spcPts val="0"/>
                        </a:spcAft>
                        <a:buClr>
                          <a:srgbClr val="000000"/>
                        </a:buClr>
                        <a:buSzPts val="1100"/>
                        <a:buFont typeface="Arial"/>
                        <a:buNone/>
                      </a:pPr>
                      <a:r>
                        <a:rPr b="1" lang="zh-TW" sz="2200">
                          <a:solidFill>
                            <a:srgbClr val="FFFFFF"/>
                          </a:solidFill>
                        </a:rPr>
                        <a:t>idx</a:t>
                      </a:r>
                      <a:endParaRPr b="1" sz="2200">
                        <a:solidFill>
                          <a:srgbClr val="FFFFFF"/>
                        </a:solidFill>
                      </a:endParaRPr>
                    </a:p>
                    <a:p>
                      <a:pPr indent="0" lvl="0" marL="0" rtl="0" algn="ctr">
                        <a:spcBef>
                          <a:spcPts val="0"/>
                        </a:spcBef>
                        <a:spcAft>
                          <a:spcPts val="0"/>
                        </a:spcAft>
                        <a:buClr>
                          <a:srgbClr val="000000"/>
                        </a:buClr>
                        <a:buSzPts val="1100"/>
                        <a:buFont typeface="Arial"/>
                        <a:buNone/>
                      </a:pPr>
                      <a:r>
                        <a:rPr lang="zh-TW" sz="1800">
                          <a:solidFill>
                            <a:srgbClr val="FFFFFF"/>
                          </a:solidFill>
                        </a:rPr>
                        <a:t>原文位置</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spcBef>
                          <a:spcPts val="0"/>
                        </a:spcBef>
                        <a:spcAft>
                          <a:spcPts val="0"/>
                        </a:spcAft>
                        <a:buNone/>
                      </a:pPr>
                      <a:r>
                        <a:rPr lang="zh-TW" sz="2200"/>
                        <a:t>小明</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2200"/>
                        <a:t>PERSON</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2200"/>
                        <a:t>(0, 2)</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2200"/>
                        <a:t>昨天</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2200"/>
                        <a:t>DATE</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Clr>
                          <a:schemeClr val="dk1"/>
                        </a:buClr>
                        <a:buSzPts val="1100"/>
                        <a:buFont typeface="Arial"/>
                        <a:buNone/>
                      </a:pPr>
                      <a:r>
                        <a:rPr lang="zh-TW" sz="2200">
                          <a:solidFill>
                            <a:schemeClr val="dk1"/>
                          </a:solidFill>
                        </a:rPr>
                        <a:t>(2, 4)</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2200"/>
                        <a:t>中研院</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2200"/>
                        <a:t>FAC</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chemeClr val="dk1"/>
                        </a:buClr>
                        <a:buSzPts val="1100"/>
                        <a:buFont typeface="Arial"/>
                        <a:buNone/>
                      </a:pPr>
                      <a:r>
                        <a:rPr lang="zh-TW" sz="2200">
                          <a:solidFill>
                            <a:schemeClr val="dk1"/>
                          </a:solidFill>
                        </a:rPr>
                        <a:t>(5, 8)</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2200"/>
                        <a:t>五</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2200"/>
                        <a:t>CARDINAL</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Clr>
                          <a:schemeClr val="dk1"/>
                        </a:buClr>
                        <a:buSzPts val="1100"/>
                        <a:buFont typeface="Arial"/>
                        <a:buNone/>
                      </a:pPr>
                      <a:r>
                        <a:rPr lang="zh-TW" sz="2200">
                          <a:solidFill>
                            <a:schemeClr val="dk1"/>
                          </a:solidFill>
                        </a:rPr>
                        <a:t>(12, 13)</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bl>
          </a:graphicData>
        </a:graphic>
      </p:graphicFrame>
      <p:sp>
        <p:nvSpPr>
          <p:cNvPr id="535" name="Google Shape;535;p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命名實體識別的舉例 (2/2)</a:t>
            </a:r>
            <a:endParaRPr/>
          </a:p>
        </p:txBody>
      </p:sp>
      <p:sp>
        <p:nvSpPr>
          <p:cNvPr id="536" name="Google Shape;536;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37" name="Google Shape;537;p4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https://ckip.iis.sinica.edu.tw/project/ner</a:t>
            </a:r>
            <a:r>
              <a:rPr lang="zh-TW"/>
              <a:t> </a:t>
            </a:r>
            <a:endParaRPr/>
          </a:p>
        </p:txBody>
      </p:sp>
      <p:sp>
        <p:nvSpPr>
          <p:cNvPr id="538" name="Google Shape;538;p4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39" name="Google Shape;539;p41"/>
          <p:cNvSpPr/>
          <p:nvPr/>
        </p:nvSpPr>
        <p:spPr>
          <a:xfrm>
            <a:off x="1959550" y="1389813"/>
            <a:ext cx="6468900" cy="15144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396000" spcFirstLastPara="1" rIns="0" wrap="square" tIns="90000">
            <a:noAutofit/>
          </a:bodyPr>
          <a:lstStyle/>
          <a:p>
            <a:pPr indent="0" lvl="0" marL="0" rtl="0" algn="ctr">
              <a:lnSpc>
                <a:spcPct val="150000"/>
              </a:lnSpc>
              <a:spcBef>
                <a:spcPts val="1000"/>
              </a:spcBef>
              <a:spcAft>
                <a:spcPts val="1000"/>
              </a:spcAft>
              <a:buNone/>
            </a:pPr>
            <a:r>
              <a:rPr lang="zh-TW" sz="2400">
                <a:solidFill>
                  <a:srgbClr val="0000FF"/>
                </a:solidFill>
              </a:rPr>
              <a:t>小明</a:t>
            </a:r>
            <a:r>
              <a:rPr baseline="-25000" lang="zh-TW" sz="2400">
                <a:solidFill>
                  <a:srgbClr val="0000FF"/>
                </a:solidFill>
              </a:rPr>
              <a:t>PERSON</a:t>
            </a:r>
            <a:r>
              <a:rPr lang="zh-TW" sz="2400"/>
              <a:t> </a:t>
            </a:r>
            <a:r>
              <a:rPr lang="zh-TW" sz="2400">
                <a:solidFill>
                  <a:srgbClr val="0000FF"/>
                </a:solidFill>
              </a:rPr>
              <a:t>昨天</a:t>
            </a:r>
            <a:r>
              <a:rPr baseline="-25000" lang="zh-TW" sz="2400">
                <a:solidFill>
                  <a:srgbClr val="0000FF"/>
                </a:solidFill>
              </a:rPr>
              <a:t>DATE</a:t>
            </a:r>
            <a:r>
              <a:rPr lang="zh-TW" sz="2400"/>
              <a:t> 在 </a:t>
            </a:r>
            <a:r>
              <a:rPr lang="zh-TW" sz="2400">
                <a:solidFill>
                  <a:srgbClr val="0000FF"/>
                </a:solidFill>
              </a:rPr>
              <a:t>中研院</a:t>
            </a:r>
            <a:r>
              <a:rPr baseline="-25000" lang="zh-TW" sz="2400">
                <a:solidFill>
                  <a:srgbClr val="0000FF"/>
                </a:solidFill>
              </a:rPr>
              <a:t>FAC</a:t>
            </a:r>
            <a:r>
              <a:rPr lang="zh-TW" sz="2400"/>
              <a:t> 附近買了 </a:t>
            </a:r>
            <a:r>
              <a:rPr lang="zh-TW" sz="2400">
                <a:solidFill>
                  <a:srgbClr val="0000FF"/>
                </a:solidFill>
              </a:rPr>
              <a:t>五</a:t>
            </a:r>
            <a:r>
              <a:rPr baseline="-25000" lang="zh-TW" sz="2400">
                <a:solidFill>
                  <a:srgbClr val="0000FF"/>
                </a:solidFill>
              </a:rPr>
              <a:t>CARDINAL</a:t>
            </a:r>
            <a:r>
              <a:rPr lang="zh-TW" sz="2400"/>
              <a:t> 顆蘋果。</a:t>
            </a:r>
            <a:endParaRPr sz="2400"/>
          </a:p>
        </p:txBody>
      </p:sp>
      <p:sp>
        <p:nvSpPr>
          <p:cNvPr id="540" name="Google Shape;540;p41"/>
          <p:cNvSpPr/>
          <p:nvPr/>
        </p:nvSpPr>
        <p:spPr>
          <a:xfrm rot="-5400000">
            <a:off x="4281300" y="2816575"/>
            <a:ext cx="5814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1"/>
          <p:cNvSpPr/>
          <p:nvPr/>
        </p:nvSpPr>
        <p:spPr>
          <a:xfrm>
            <a:off x="715550" y="1341323"/>
            <a:ext cx="1611300" cy="556500"/>
          </a:xfrm>
          <a:prstGeom prst="roundRect">
            <a:avLst>
              <a:gd fmla="val 16667" name="adj"/>
            </a:avLst>
          </a:prstGeom>
          <a:solidFill>
            <a:srgbClr val="BF9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分析</a:t>
            </a:r>
            <a:endParaRPr sz="24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4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47" name="Google Shape;547;p4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NER</a:t>
            </a:r>
            <a:r>
              <a:rPr lang="zh-TW"/>
              <a:t>類別</a:t>
            </a:r>
            <a:endParaRPr/>
          </a:p>
        </p:txBody>
      </p:sp>
      <p:sp>
        <p:nvSpPr>
          <p:cNvPr id="548" name="Google Shape;548;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49" name="Google Shape;549;p4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https://github.com/ckiplab/ckiptagger/wiki/Entity-Types</a:t>
            </a:r>
            <a:r>
              <a:rPr lang="zh-TW"/>
              <a:t> </a:t>
            </a:r>
            <a:endParaRPr/>
          </a:p>
        </p:txBody>
      </p:sp>
      <p:sp>
        <p:nvSpPr>
          <p:cNvPr id="550" name="Google Shape;550;p4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graphicFrame>
        <p:nvGraphicFramePr>
          <p:cNvPr id="551" name="Google Shape;551;p42"/>
          <p:cNvGraphicFramePr/>
          <p:nvPr/>
        </p:nvGraphicFramePr>
        <p:xfrm>
          <a:off x="715313" y="1449350"/>
          <a:ext cx="3000000" cy="3000000"/>
        </p:xfrm>
        <a:graphic>
          <a:graphicData uri="http://schemas.openxmlformats.org/drawingml/2006/table">
            <a:tbl>
              <a:tblPr>
                <a:noFill/>
                <a:tableStyleId>{2B9B161A-1E45-4360-A3FA-563939896DA0}</a:tableStyleId>
              </a:tblPr>
              <a:tblGrid>
                <a:gridCol w="1371425"/>
                <a:gridCol w="2248075"/>
              </a:tblGrid>
              <a:tr h="381000">
                <a:tc>
                  <a:txBody>
                    <a:bodyPr/>
                    <a:lstStyle/>
                    <a:p>
                      <a:pPr indent="0" lvl="0" marL="0" rtl="0" algn="ctr">
                        <a:spcBef>
                          <a:spcPts val="0"/>
                        </a:spcBef>
                        <a:spcAft>
                          <a:spcPts val="0"/>
                        </a:spcAft>
                        <a:buNone/>
                      </a:pPr>
                      <a:r>
                        <a:rPr lang="zh-TW" sz="1800">
                          <a:solidFill>
                            <a:srgbClr val="FFFFFF"/>
                          </a:solidFill>
                        </a:rPr>
                        <a:t>Type</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spcBef>
                          <a:spcPts val="0"/>
                        </a:spcBef>
                        <a:spcAft>
                          <a:spcPts val="0"/>
                        </a:spcAft>
                        <a:buClr>
                          <a:srgbClr val="000000"/>
                        </a:buClr>
                        <a:buSzPts val="1100"/>
                        <a:buFont typeface="Arial"/>
                        <a:buNone/>
                      </a:pPr>
                      <a:r>
                        <a:rPr lang="zh-TW" sz="1800">
                          <a:solidFill>
                            <a:srgbClr val="FFFFFF"/>
                          </a:solidFill>
                        </a:rPr>
                        <a:t>說明</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spcBef>
                          <a:spcPts val="0"/>
                        </a:spcBef>
                        <a:spcAft>
                          <a:spcPts val="0"/>
                        </a:spcAft>
                        <a:buNone/>
                      </a:pPr>
                      <a:r>
                        <a:rPr lang="zh-TW" sz="1800">
                          <a:solidFill>
                            <a:srgbClr val="FF0000"/>
                          </a:solidFill>
                        </a:rPr>
                        <a:t>GPE</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solidFill>
                            <a:srgbClr val="FF0000"/>
                          </a:solidFill>
                        </a:rPr>
                        <a:t>行政區</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solidFill>
                            <a:srgbClr val="FF0000"/>
                          </a:solidFill>
                        </a:rPr>
                        <a:t>PERSON</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solidFill>
                            <a:srgbClr val="FF0000"/>
                          </a:solidFill>
                        </a:rPr>
                        <a:t>人名</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solidFill>
                            <a:srgbClr val="FF0000"/>
                          </a:solidFill>
                        </a:rPr>
                        <a:t>DATE</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solidFill>
                            <a:srgbClr val="FF0000"/>
                          </a:solidFill>
                        </a:rPr>
                        <a:t>日期</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solidFill>
                            <a:srgbClr val="FF0000"/>
                          </a:solidFill>
                        </a:rPr>
                        <a:t>ORG</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solidFill>
                            <a:srgbClr val="FF0000"/>
                          </a:solidFill>
                        </a:rPr>
                        <a:t>組織</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t>CARDINAL</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t>數字</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solidFill>
                            <a:srgbClr val="FF0000"/>
                          </a:solidFill>
                        </a:rPr>
                        <a:t>NORP</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solidFill>
                            <a:srgbClr val="FF0000"/>
                          </a:solidFill>
                        </a:rPr>
                        <a:t>民族,宗教,政治團體</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solidFill>
                            <a:srgbClr val="FF0000"/>
                          </a:solidFill>
                        </a:rPr>
                        <a:t>LOC</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solidFill>
                            <a:srgbClr val="FF0000"/>
                          </a:solidFill>
                        </a:rPr>
                        <a:t>地理區</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t>TIME</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t>時間</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t>FAC</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t>設施(建築,道路)</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bl>
          </a:graphicData>
        </a:graphic>
      </p:graphicFrame>
      <p:graphicFrame>
        <p:nvGraphicFramePr>
          <p:cNvPr id="552" name="Google Shape;552;p42"/>
          <p:cNvGraphicFramePr/>
          <p:nvPr/>
        </p:nvGraphicFramePr>
        <p:xfrm>
          <a:off x="4571763" y="1449350"/>
          <a:ext cx="3000000" cy="3000000"/>
        </p:xfrm>
        <a:graphic>
          <a:graphicData uri="http://schemas.openxmlformats.org/drawingml/2006/table">
            <a:tbl>
              <a:tblPr>
                <a:noFill/>
                <a:tableStyleId>{2B9B161A-1E45-4360-A3FA-563939896DA0}</a:tableStyleId>
              </a:tblPr>
              <a:tblGrid>
                <a:gridCol w="2054950"/>
                <a:gridCol w="1801975"/>
              </a:tblGrid>
              <a:tr h="381000">
                <a:tc>
                  <a:txBody>
                    <a:bodyPr/>
                    <a:lstStyle/>
                    <a:p>
                      <a:pPr indent="0" lvl="0" marL="0" rtl="0" algn="ctr">
                        <a:spcBef>
                          <a:spcPts val="0"/>
                        </a:spcBef>
                        <a:spcAft>
                          <a:spcPts val="0"/>
                        </a:spcAft>
                        <a:buNone/>
                      </a:pPr>
                      <a:r>
                        <a:rPr lang="zh-TW" sz="1800">
                          <a:solidFill>
                            <a:srgbClr val="FFFFFF"/>
                          </a:solidFill>
                        </a:rPr>
                        <a:t>Type</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spcBef>
                          <a:spcPts val="0"/>
                        </a:spcBef>
                        <a:spcAft>
                          <a:spcPts val="0"/>
                        </a:spcAft>
                        <a:buClr>
                          <a:srgbClr val="000000"/>
                        </a:buClr>
                        <a:buSzPts val="1100"/>
                        <a:buFont typeface="Arial"/>
                        <a:buNone/>
                      </a:pPr>
                      <a:r>
                        <a:rPr lang="zh-TW" sz="1800">
                          <a:solidFill>
                            <a:srgbClr val="FFFFFF"/>
                          </a:solidFill>
                        </a:rPr>
                        <a:t>說明</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spcBef>
                          <a:spcPts val="0"/>
                        </a:spcBef>
                        <a:spcAft>
                          <a:spcPts val="0"/>
                        </a:spcAft>
                        <a:buClr>
                          <a:schemeClr val="dk1"/>
                        </a:buClr>
                        <a:buSzPts val="1100"/>
                        <a:buFont typeface="Arial"/>
                        <a:buNone/>
                      </a:pPr>
                      <a:r>
                        <a:rPr lang="zh-TW" sz="1800">
                          <a:solidFill>
                            <a:schemeClr val="dk1"/>
                          </a:solidFill>
                        </a:rPr>
                        <a:t>MONEY</a:t>
                      </a:r>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t>金錢跟單位</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t>ORDINAL</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t>序數(一,二)</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solidFill>
                            <a:srgbClr val="FF0000"/>
                          </a:solidFill>
                        </a:rPr>
                        <a:t>EVENT</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solidFill>
                            <a:srgbClr val="FF0000"/>
                          </a:solidFill>
                        </a:rPr>
                        <a:t>事件(戰爭,比賽)</a:t>
                      </a:r>
                      <a:endParaRPr sz="1800">
                        <a:solidFill>
                          <a:srgbClr val="FF0000"/>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t>WORK_OF_ART</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t>作品(書,歌)</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t>QUANTITY</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t>數量單位</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t>PERCENT</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t>百分比率</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t>LANGUAGE</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t>語言名稱</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t>PRODUCT</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zh-TW" sz="1800"/>
                        <a:t>產品名稱</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zh-TW" sz="1800"/>
                        <a:t>LAW</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TW" sz="1800"/>
                        <a:t>法律名稱</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AutoNum type="arabicPeriod"/>
            </a:pPr>
            <a:r>
              <a:rPr b="1" lang="zh-TW">
                <a:latin typeface="Lexend"/>
                <a:ea typeface="Lexend"/>
                <a:cs typeface="Lexend"/>
                <a:sym typeface="Lexend"/>
              </a:rPr>
              <a:t>訓練語料</a:t>
            </a:r>
            <a:r>
              <a:rPr lang="zh-TW"/>
              <a:t>：以 OntoNotes 中文語料為訓練集，包含新聞、廣播、網誌、電話等等各種類型的語料。</a:t>
            </a:r>
            <a:endParaRPr/>
          </a:p>
          <a:p>
            <a:pPr indent="-368300" lvl="0" marL="457200" rtl="0" algn="l">
              <a:spcBef>
                <a:spcPts val="1000"/>
              </a:spcBef>
              <a:spcAft>
                <a:spcPts val="0"/>
              </a:spcAft>
              <a:buSzPts val="2200"/>
              <a:buAutoNum type="arabicPeriod"/>
            </a:pPr>
            <a:r>
              <a:rPr b="1" lang="zh-TW">
                <a:latin typeface="Lexend"/>
                <a:ea typeface="Lexend"/>
                <a:cs typeface="Lexend"/>
                <a:sym typeface="Lexend"/>
              </a:rPr>
              <a:t>中文字詞向量</a:t>
            </a:r>
            <a:r>
              <a:rPr lang="zh-TW"/>
              <a:t>：利用</a:t>
            </a:r>
            <a:r>
              <a:rPr lang="zh-TW" u="sng">
                <a:solidFill>
                  <a:srgbClr val="FF0000"/>
                </a:solidFill>
              </a:rPr>
              <a:t>中研院平衡語料庫</a:t>
            </a:r>
            <a:r>
              <a:rPr lang="zh-TW"/>
              <a:t>和</a:t>
            </a:r>
            <a:r>
              <a:rPr lang="zh-TW" u="sng">
                <a:solidFill>
                  <a:srgbClr val="FF0000"/>
                </a:solidFill>
              </a:rPr>
              <a:t>中央社新聞</a:t>
            </a:r>
            <a:r>
              <a:rPr lang="zh-TW"/>
              <a:t>訓練中文字詞的向量表達。</a:t>
            </a:r>
            <a:endParaRPr/>
          </a:p>
          <a:p>
            <a:pPr indent="-368300" lvl="0" marL="457200" rtl="0" algn="l">
              <a:spcBef>
                <a:spcPts val="1000"/>
              </a:spcBef>
              <a:spcAft>
                <a:spcPts val="0"/>
              </a:spcAft>
              <a:buSzPts val="2200"/>
              <a:buAutoNum type="arabicPeriod"/>
            </a:pPr>
            <a:r>
              <a:rPr b="1" lang="zh-TW">
                <a:latin typeface="Lexend"/>
                <a:ea typeface="Lexend"/>
                <a:cs typeface="Lexend"/>
                <a:sym typeface="Lexend"/>
              </a:rPr>
              <a:t>語法與語義特徵</a:t>
            </a:r>
            <a:r>
              <a:rPr lang="zh-TW"/>
              <a:t>：以 CKIP 中文斷詞系統和中文剖析系統擷取欲標記文字的語法與語義資訊。</a:t>
            </a:r>
            <a:endParaRPr/>
          </a:p>
          <a:p>
            <a:pPr indent="-368300" lvl="0" marL="457200" rtl="0" algn="l">
              <a:spcBef>
                <a:spcPts val="1000"/>
              </a:spcBef>
              <a:spcAft>
                <a:spcPts val="1000"/>
              </a:spcAft>
              <a:buSzPts val="2200"/>
              <a:buAutoNum type="arabicPeriod"/>
            </a:pPr>
            <a:r>
              <a:rPr b="1" lang="zh-TW">
                <a:latin typeface="Lexend"/>
                <a:ea typeface="Lexend"/>
                <a:cs typeface="Lexend"/>
                <a:sym typeface="Lexend"/>
              </a:rPr>
              <a:t>深度遞迴類神經網路模型</a:t>
            </a:r>
            <a:r>
              <a:rPr lang="zh-TW"/>
              <a:t>：在語法結構上遞迴地傳遞相關資訊到文字中的各個義元，俾於預測實體位置與實體類別。</a:t>
            </a:r>
            <a:endParaRPr/>
          </a:p>
        </p:txBody>
      </p:sp>
      <p:sp>
        <p:nvSpPr>
          <p:cNvPr id="558" name="Google Shape;558;p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CKIP</a:t>
            </a:r>
            <a:r>
              <a:rPr lang="zh-TW"/>
              <a:t>命名實體的實作</a:t>
            </a:r>
            <a:endParaRPr/>
          </a:p>
        </p:txBody>
      </p:sp>
      <p:sp>
        <p:nvSpPr>
          <p:cNvPr id="559" name="Google Shape;559;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60" name="Google Shape;560;p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https://ckip.iis.sinica.edu.tw/project/ner</a:t>
            </a:r>
            <a:r>
              <a:rPr lang="zh-TW"/>
              <a:t>  </a:t>
            </a:r>
            <a:endParaRPr/>
          </a:p>
        </p:txBody>
      </p:sp>
      <p:sp>
        <p:nvSpPr>
          <p:cNvPr id="561" name="Google Shape;561;p4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67" name="Google Shape;567;p4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工具：CKIP Transformers</a:t>
            </a:r>
            <a:endParaRPr/>
          </a:p>
        </p:txBody>
      </p:sp>
      <p:sp>
        <p:nvSpPr>
          <p:cNvPr id="568" name="Google Shape;568;p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69" name="Google Shape;569;p4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https://github.com/ckiplab/ckip-transformers</a:t>
            </a:r>
            <a:r>
              <a:rPr lang="zh-TW"/>
              <a:t> </a:t>
            </a:r>
            <a:endParaRPr/>
          </a:p>
        </p:txBody>
      </p:sp>
      <p:sp>
        <p:nvSpPr>
          <p:cNvPr id="570" name="Google Shape;570;p4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71" name="Google Shape;571;p44"/>
          <p:cNvPicPr preferRelativeResize="0"/>
          <p:nvPr/>
        </p:nvPicPr>
        <p:blipFill>
          <a:blip r:embed="rId4">
            <a:alphaModFix/>
          </a:blip>
          <a:stretch>
            <a:fillRect/>
          </a:stretch>
        </p:blipFill>
        <p:spPr>
          <a:xfrm>
            <a:off x="920813" y="1161869"/>
            <a:ext cx="7302575" cy="5248456"/>
          </a:xfrm>
          <a:prstGeom prst="rect">
            <a:avLst/>
          </a:prstGeom>
          <a:noFill/>
          <a:ln>
            <a:noFill/>
          </a:ln>
        </p:spPr>
      </p:pic>
      <p:sp>
        <p:nvSpPr>
          <p:cNvPr id="572" name="Google Shape;572;p44"/>
          <p:cNvSpPr/>
          <p:nvPr/>
        </p:nvSpPr>
        <p:spPr>
          <a:xfrm>
            <a:off x="1417637" y="1495100"/>
            <a:ext cx="6308700" cy="6792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u="sng">
                <a:solidFill>
                  <a:schemeClr val="hlink"/>
                </a:solidFill>
                <a:hlinkClick r:id="rId5"/>
              </a:rPr>
              <a:t>https://github.com/ckiplab/ckip-transformers</a:t>
            </a:r>
            <a:r>
              <a:rPr lang="zh-TW" sz="2400"/>
              <a:t> </a:t>
            </a:r>
            <a:endParaRPr sz="24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77" name="Google Shape;377;p2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Python自然語言處理應用</a:t>
            </a:r>
            <a:endParaRPr/>
          </a:p>
        </p:txBody>
      </p:sp>
      <p:sp>
        <p:nvSpPr>
          <p:cNvPr id="378" name="Google Shape;378;p2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79" name="Google Shape;379;p27"/>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80" name="Google Shape;380;p27"/>
          <p:cNvSpPr/>
          <p:nvPr/>
        </p:nvSpPr>
        <p:spPr>
          <a:xfrm>
            <a:off x="2313499" y="1784688"/>
            <a:ext cx="4517100" cy="626100"/>
          </a:xfrm>
          <a:prstGeom prst="roundRect">
            <a:avLst>
              <a:gd fmla="val 16667" name="adj"/>
            </a:avLst>
          </a:prstGeom>
          <a:solidFill>
            <a:srgbClr val="FFFFFF"/>
          </a:solidFill>
          <a:ln cap="flat" cmpd="sng" w="38100">
            <a:solidFill>
              <a:srgbClr val="B45F0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1. 環境配置篇</a:t>
            </a:r>
            <a:endParaRPr sz="2400"/>
          </a:p>
        </p:txBody>
      </p:sp>
      <p:sp>
        <p:nvSpPr>
          <p:cNvPr id="381" name="Google Shape;381;p27"/>
          <p:cNvSpPr/>
          <p:nvPr/>
        </p:nvSpPr>
        <p:spPr>
          <a:xfrm>
            <a:off x="2313499" y="3407575"/>
            <a:ext cx="4517100" cy="626100"/>
          </a:xfrm>
          <a:prstGeom prst="roundRect">
            <a:avLst>
              <a:gd fmla="val 16667" name="adj"/>
            </a:avLst>
          </a:prstGeom>
          <a:solidFill>
            <a:srgbClr val="B45F06"/>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2. 命名實體篇</a:t>
            </a:r>
            <a:endParaRPr sz="2400">
              <a:solidFill>
                <a:srgbClr val="FFFFFF"/>
              </a:solidFill>
            </a:endParaRPr>
          </a:p>
        </p:txBody>
      </p:sp>
      <p:sp>
        <p:nvSpPr>
          <p:cNvPr id="382" name="Google Shape;382;p27"/>
          <p:cNvSpPr/>
          <p:nvPr/>
        </p:nvSpPr>
        <p:spPr>
          <a:xfrm>
            <a:off x="2313499" y="5030463"/>
            <a:ext cx="4517100" cy="626100"/>
          </a:xfrm>
          <a:prstGeom prst="roundRect">
            <a:avLst>
              <a:gd fmla="val 16667" name="adj"/>
            </a:avLst>
          </a:prstGeom>
          <a:solidFill>
            <a:srgbClr val="FFFFFF"/>
          </a:solidFill>
          <a:ln cap="flat" cmpd="sng" w="38100">
            <a:solidFill>
              <a:srgbClr val="B45F0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3. 情緒分析篇</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78" name="Google Shape;578;p45"/>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latin typeface="Outfit"/>
                <a:ea typeface="Outfit"/>
                <a:cs typeface="Outfit"/>
                <a:sym typeface="Outfit"/>
              </a:rPr>
              <a:t>實作2-1. </a:t>
            </a:r>
            <a:r>
              <a:rPr b="1" lang="zh-TW" sz="4200">
                <a:latin typeface="Outfit"/>
                <a:ea typeface="Outfit"/>
                <a:cs typeface="Outfit"/>
                <a:sym typeface="Outfit"/>
              </a:rPr>
              <a:t>命名實體識別</a:t>
            </a:r>
            <a:endParaRPr b="1" sz="4200">
              <a:solidFill>
                <a:srgbClr val="000000"/>
              </a:solidFill>
              <a:latin typeface="Outfit"/>
              <a:ea typeface="Outfit"/>
              <a:cs typeface="Outfit"/>
              <a:sym typeface="Outfit"/>
            </a:endParaRPr>
          </a:p>
        </p:txBody>
      </p:sp>
      <p:sp>
        <p:nvSpPr>
          <p:cNvPr id="579" name="Google Shape;579;p4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80" name="Google Shape;580;p45"/>
          <p:cNvSpPr/>
          <p:nvPr/>
        </p:nvSpPr>
        <p:spPr>
          <a:xfrm>
            <a:off x="3351725" y="1815150"/>
            <a:ext cx="2305500" cy="2133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1" name="Google Shape;581;p45"/>
          <p:cNvPicPr preferRelativeResize="0"/>
          <p:nvPr/>
        </p:nvPicPr>
        <p:blipFill>
          <a:blip r:embed="rId3">
            <a:alphaModFix/>
          </a:blip>
          <a:stretch>
            <a:fillRect/>
          </a:stretch>
        </p:blipFill>
        <p:spPr>
          <a:xfrm>
            <a:off x="1079925" y="0"/>
            <a:ext cx="6984151" cy="4986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4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87" name="Google Shape;587;p4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新聞命名實體分析</a:t>
            </a:r>
            <a:endParaRPr/>
          </a:p>
        </p:txBody>
      </p:sp>
      <p:sp>
        <p:nvSpPr>
          <p:cNvPr id="588" name="Google Shape;588;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89" name="Google Shape;589;p4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https://news.pts.org.tw/article/727328</a:t>
            </a:r>
            <a:r>
              <a:rPr lang="zh-TW"/>
              <a:t> </a:t>
            </a:r>
            <a:endParaRPr/>
          </a:p>
        </p:txBody>
      </p:sp>
      <p:sp>
        <p:nvSpPr>
          <p:cNvPr id="590" name="Google Shape;590;p4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91" name="Google Shape;591;p46"/>
          <p:cNvPicPr preferRelativeResize="0"/>
          <p:nvPr/>
        </p:nvPicPr>
        <p:blipFill>
          <a:blip r:embed="rId4">
            <a:alphaModFix/>
          </a:blip>
          <a:stretch>
            <a:fillRect/>
          </a:stretch>
        </p:blipFill>
        <p:spPr>
          <a:xfrm>
            <a:off x="1147738" y="643600"/>
            <a:ext cx="6848625" cy="4758601"/>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97" name="Google Shape;597;p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任務步驟</a:t>
            </a:r>
            <a:endParaRPr/>
          </a:p>
        </p:txBody>
      </p:sp>
      <p:sp>
        <p:nvSpPr>
          <p:cNvPr id="598" name="Google Shape;598;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99" name="Google Shape;599;p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00" name="Google Shape;600;p4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01" name="Google Shape;601;p47"/>
          <p:cNvSpPr/>
          <p:nvPr/>
        </p:nvSpPr>
        <p:spPr>
          <a:xfrm>
            <a:off x="1351150" y="3395500"/>
            <a:ext cx="1740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72000" spcFirstLastPara="1" rIns="0" wrap="square" tIns="91425">
            <a:noAutofit/>
          </a:bodyPr>
          <a:lstStyle/>
          <a:p>
            <a:pPr indent="0" lvl="0" marL="0" rtl="0" algn="ctr">
              <a:spcBef>
                <a:spcPts val="0"/>
              </a:spcBef>
              <a:spcAft>
                <a:spcPts val="0"/>
              </a:spcAft>
              <a:buNone/>
            </a:pPr>
            <a:r>
              <a:rPr lang="zh-TW" sz="2400">
                <a:solidFill>
                  <a:srgbClr val="666666"/>
                </a:solidFill>
                <a:latin typeface="Consolas"/>
                <a:ea typeface="Consolas"/>
                <a:cs typeface="Consolas"/>
                <a:sym typeface="Consolas"/>
              </a:rPr>
              <a:t>#NER</a:t>
            </a:r>
            <a:r>
              <a:rPr lang="zh-TW" sz="2400">
                <a:solidFill>
                  <a:srgbClr val="666666"/>
                </a:solidFill>
                <a:latin typeface="Consolas"/>
                <a:ea typeface="Consolas"/>
                <a:cs typeface="Consolas"/>
                <a:sym typeface="Consolas"/>
              </a:rPr>
              <a:t>任務</a:t>
            </a:r>
            <a:endParaRPr sz="2400">
              <a:solidFill>
                <a:srgbClr val="666666"/>
              </a:solidFill>
              <a:latin typeface="Consolas"/>
              <a:ea typeface="Consolas"/>
              <a:cs typeface="Consolas"/>
              <a:sym typeface="Consolas"/>
            </a:endParaRPr>
          </a:p>
        </p:txBody>
      </p:sp>
      <p:grpSp>
        <p:nvGrpSpPr>
          <p:cNvPr id="602" name="Google Shape;602;p47"/>
          <p:cNvGrpSpPr/>
          <p:nvPr/>
        </p:nvGrpSpPr>
        <p:grpSpPr>
          <a:xfrm>
            <a:off x="715539" y="3342898"/>
            <a:ext cx="765458" cy="784392"/>
            <a:chOff x="1985225" y="1274675"/>
            <a:chExt cx="679200" cy="696000"/>
          </a:xfrm>
        </p:grpSpPr>
        <p:sp>
          <p:nvSpPr>
            <p:cNvPr id="603" name="Google Shape;603;p4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04" name="Google Shape;604;p4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605" name="Google Shape;605;p47"/>
          <p:cNvSpPr/>
          <p:nvPr/>
        </p:nvSpPr>
        <p:spPr>
          <a:xfrm>
            <a:off x="4908800" y="139392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a:t>
            </a:r>
            <a:r>
              <a:rPr lang="zh-TW" sz="2400">
                <a:solidFill>
                  <a:srgbClr val="666666"/>
                </a:solidFill>
                <a:latin typeface="Consolas"/>
                <a:ea typeface="Consolas"/>
                <a:cs typeface="Consolas"/>
                <a:sym typeface="Consolas"/>
              </a:rPr>
              <a:t>設定text_list</a:t>
            </a:r>
            <a:endParaRPr sz="2400">
              <a:solidFill>
                <a:srgbClr val="666666"/>
              </a:solidFill>
              <a:latin typeface="Consolas"/>
              <a:ea typeface="Consolas"/>
              <a:cs typeface="Consolas"/>
              <a:sym typeface="Consolas"/>
            </a:endParaRPr>
          </a:p>
        </p:txBody>
      </p:sp>
      <p:grpSp>
        <p:nvGrpSpPr>
          <p:cNvPr id="606" name="Google Shape;606;p47"/>
          <p:cNvGrpSpPr/>
          <p:nvPr/>
        </p:nvGrpSpPr>
        <p:grpSpPr>
          <a:xfrm>
            <a:off x="4273189" y="1341323"/>
            <a:ext cx="765458" cy="784392"/>
            <a:chOff x="1985225" y="1274675"/>
            <a:chExt cx="679200" cy="696000"/>
          </a:xfrm>
        </p:grpSpPr>
        <p:sp>
          <p:nvSpPr>
            <p:cNvPr id="607" name="Google Shape;607;p4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08" name="Google Shape;608;p4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609" name="Google Shape;609;p47"/>
          <p:cNvSpPr/>
          <p:nvPr/>
        </p:nvSpPr>
        <p:spPr>
          <a:xfrm>
            <a:off x="4908800" y="273927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a:t>
            </a:r>
            <a:r>
              <a:rPr lang="zh-TW" sz="2400">
                <a:solidFill>
                  <a:srgbClr val="666666"/>
                </a:solidFill>
                <a:latin typeface="Consolas"/>
                <a:ea typeface="Consolas"/>
                <a:cs typeface="Consolas"/>
                <a:sym typeface="Consolas"/>
              </a:rPr>
              <a:t>準備NER工具</a:t>
            </a:r>
            <a:endParaRPr sz="2400">
              <a:solidFill>
                <a:srgbClr val="666666"/>
              </a:solidFill>
              <a:latin typeface="Consolas"/>
              <a:ea typeface="Consolas"/>
              <a:cs typeface="Consolas"/>
              <a:sym typeface="Consolas"/>
            </a:endParaRPr>
          </a:p>
        </p:txBody>
      </p:sp>
      <p:grpSp>
        <p:nvGrpSpPr>
          <p:cNvPr id="610" name="Google Shape;610;p47"/>
          <p:cNvGrpSpPr/>
          <p:nvPr/>
        </p:nvGrpSpPr>
        <p:grpSpPr>
          <a:xfrm>
            <a:off x="4273189" y="2686673"/>
            <a:ext cx="765458" cy="784392"/>
            <a:chOff x="1985225" y="1274675"/>
            <a:chExt cx="679200" cy="696000"/>
          </a:xfrm>
        </p:grpSpPr>
        <p:sp>
          <p:nvSpPr>
            <p:cNvPr id="611" name="Google Shape;611;p4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12" name="Google Shape;612;p4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613" name="Google Shape;613;p47"/>
          <p:cNvSpPr/>
          <p:nvPr/>
        </p:nvSpPr>
        <p:spPr>
          <a:xfrm>
            <a:off x="4908800" y="4179900"/>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#執行</a:t>
            </a:r>
            <a:r>
              <a:rPr lang="zh-TW" sz="2400">
                <a:solidFill>
                  <a:srgbClr val="666666"/>
                </a:solidFill>
                <a:latin typeface="Consolas"/>
                <a:ea typeface="Consolas"/>
                <a:cs typeface="Consolas"/>
                <a:sym typeface="Consolas"/>
              </a:rPr>
              <a:t>NER分析</a:t>
            </a:r>
            <a:endParaRPr sz="2400">
              <a:solidFill>
                <a:srgbClr val="666666"/>
              </a:solidFill>
              <a:latin typeface="Consolas"/>
              <a:ea typeface="Consolas"/>
              <a:cs typeface="Consolas"/>
              <a:sym typeface="Consolas"/>
            </a:endParaRPr>
          </a:p>
        </p:txBody>
      </p:sp>
      <p:grpSp>
        <p:nvGrpSpPr>
          <p:cNvPr id="614" name="Google Shape;614;p47"/>
          <p:cNvGrpSpPr/>
          <p:nvPr/>
        </p:nvGrpSpPr>
        <p:grpSpPr>
          <a:xfrm>
            <a:off x="4273189" y="4127298"/>
            <a:ext cx="765458" cy="784392"/>
            <a:chOff x="1985225" y="1274675"/>
            <a:chExt cx="679200" cy="696000"/>
          </a:xfrm>
        </p:grpSpPr>
        <p:sp>
          <p:nvSpPr>
            <p:cNvPr id="615" name="Google Shape;615;p4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16" name="Google Shape;616;p4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617" name="Google Shape;617;p47"/>
          <p:cNvSpPr/>
          <p:nvPr/>
        </p:nvSpPr>
        <p:spPr>
          <a:xfrm>
            <a:off x="4908800" y="536812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#儲存output.csv</a:t>
            </a:r>
            <a:endParaRPr sz="2400">
              <a:solidFill>
                <a:srgbClr val="666666"/>
              </a:solidFill>
              <a:latin typeface="Consolas"/>
              <a:ea typeface="Consolas"/>
              <a:cs typeface="Consolas"/>
              <a:sym typeface="Consolas"/>
            </a:endParaRPr>
          </a:p>
        </p:txBody>
      </p:sp>
      <p:grpSp>
        <p:nvGrpSpPr>
          <p:cNvPr id="618" name="Google Shape;618;p47"/>
          <p:cNvGrpSpPr/>
          <p:nvPr/>
        </p:nvGrpSpPr>
        <p:grpSpPr>
          <a:xfrm>
            <a:off x="4273189" y="5315523"/>
            <a:ext cx="765458" cy="784392"/>
            <a:chOff x="1985225" y="1274675"/>
            <a:chExt cx="679200" cy="696000"/>
          </a:xfrm>
        </p:grpSpPr>
        <p:sp>
          <p:nvSpPr>
            <p:cNvPr id="619" name="Google Shape;619;p4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20" name="Google Shape;620;p4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621" name="Google Shape;621;p47"/>
          <p:cNvSpPr/>
          <p:nvPr/>
        </p:nvSpPr>
        <p:spPr>
          <a:xfrm rot="10800000">
            <a:off x="3368411" y="1648609"/>
            <a:ext cx="753600" cy="4250400"/>
          </a:xfrm>
          <a:prstGeom prst="rightBrace">
            <a:avLst>
              <a:gd fmla="val 50000" name="adj1"/>
              <a:gd fmla="val 50000" name="adj2"/>
            </a:avLst>
          </a:prstGeom>
          <a:noFill/>
          <a:ln cap="flat" cmpd="sng" w="38100">
            <a:solidFill>
              <a:srgbClr val="7F6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48"/>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27" name="Google Shape;627;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8" name="Google Shape;628;p48"/>
          <p:cNvSpPr txBox="1"/>
          <p:nvPr/>
        </p:nvSpPr>
        <p:spPr>
          <a:xfrm>
            <a:off x="4815513" y="1877475"/>
            <a:ext cx="3878100" cy="733200"/>
          </a:xfrm>
          <a:prstGeom prst="rect">
            <a:avLst/>
          </a:prstGeom>
          <a:noFill/>
          <a:ln>
            <a:noFill/>
          </a:ln>
        </p:spPr>
        <p:txBody>
          <a:bodyPr anchorCtr="0" anchor="b" bIns="91425" lIns="91425" spcFirstLastPara="1" rIns="91425" wrap="square" tIns="0">
            <a:noAutofit/>
          </a:bodyPr>
          <a:lstStyle/>
          <a:p>
            <a:pPr indent="0" lvl="0" marL="0" rtl="0" algn="l">
              <a:spcBef>
                <a:spcPts val="0"/>
              </a:spcBef>
              <a:spcAft>
                <a:spcPts val="0"/>
              </a:spcAft>
              <a:buNone/>
            </a:pPr>
            <a:r>
              <a:rPr b="1" lang="zh-TW" sz="4000">
                <a:latin typeface="Outfit"/>
                <a:ea typeface="Outfit"/>
                <a:cs typeface="Outfit"/>
                <a:sym typeface="Outfit"/>
              </a:rPr>
              <a:t>命名實體識別</a:t>
            </a:r>
            <a:endParaRPr b="1" sz="4000">
              <a:latin typeface="Outfit"/>
              <a:ea typeface="Outfit"/>
              <a:cs typeface="Outfit"/>
              <a:sym typeface="Outfit"/>
            </a:endParaRPr>
          </a:p>
        </p:txBody>
      </p:sp>
      <p:sp>
        <p:nvSpPr>
          <p:cNvPr id="629" name="Google Shape;629;p48"/>
          <p:cNvSpPr txBox="1"/>
          <p:nvPr/>
        </p:nvSpPr>
        <p:spPr>
          <a:xfrm>
            <a:off x="4797988" y="2659750"/>
            <a:ext cx="3878100" cy="3238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1000"/>
              </a:spcBef>
              <a:spcAft>
                <a:spcPts val="0"/>
              </a:spcAft>
              <a:buClr>
                <a:srgbClr val="000000"/>
              </a:buClr>
              <a:buSzPts val="2200"/>
              <a:buFont typeface="Lexend Light"/>
              <a:buAutoNum type="arabicPeriod"/>
            </a:pPr>
            <a:r>
              <a:rPr lang="zh-TW" sz="2200">
                <a:latin typeface="Lexend Light"/>
                <a:ea typeface="Lexend Light"/>
                <a:cs typeface="Lexend Light"/>
                <a:sym typeface="Lexend Light"/>
              </a:rPr>
              <a:t>開啟Colab</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000000"/>
              </a:buClr>
              <a:buSzPts val="2200"/>
              <a:buFont typeface="Lexend Light"/>
              <a:buAutoNum type="arabicPeriod"/>
            </a:pPr>
            <a:r>
              <a:rPr lang="zh-TW" sz="2200">
                <a:latin typeface="Lexend Light"/>
                <a:ea typeface="Lexend Light"/>
                <a:cs typeface="Lexend Light"/>
                <a:sym typeface="Lexend Light"/>
              </a:rPr>
              <a:t>取得並貼上Code Blocks</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000000"/>
              </a:buClr>
              <a:buSzPts val="2200"/>
              <a:buFont typeface="Lexend Light"/>
              <a:buAutoNum type="arabicPeriod"/>
            </a:pPr>
            <a:r>
              <a:rPr lang="zh-TW" sz="2200">
                <a:latin typeface="Lexend Light"/>
                <a:ea typeface="Lexend Light"/>
                <a:cs typeface="Lexend Light"/>
                <a:sym typeface="Lexend Light"/>
              </a:rPr>
              <a:t>執行程式</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1000"/>
              </a:spcAft>
              <a:buClr>
                <a:srgbClr val="000000"/>
              </a:buClr>
              <a:buSzPts val="2200"/>
              <a:buFont typeface="Lexend Light"/>
              <a:buAutoNum type="arabicPeriod"/>
            </a:pPr>
            <a:r>
              <a:rPr lang="zh-TW" sz="2200">
                <a:latin typeface="Lexend Light"/>
                <a:ea typeface="Lexend Light"/>
                <a:cs typeface="Lexend Light"/>
                <a:sym typeface="Lexend Light"/>
              </a:rPr>
              <a:t>查看output.csv</a:t>
            </a:r>
            <a:endParaRPr sz="2200">
              <a:solidFill>
                <a:srgbClr val="000000"/>
              </a:solidFill>
              <a:latin typeface="Lexend Light"/>
              <a:ea typeface="Lexend Light"/>
              <a:cs typeface="Lexend Light"/>
              <a:sym typeface="Lexend Light"/>
            </a:endParaRPr>
          </a:p>
        </p:txBody>
      </p:sp>
      <p:sp>
        <p:nvSpPr>
          <p:cNvPr id="630" name="Google Shape;630;p48"/>
          <p:cNvSpPr txBox="1"/>
          <p:nvPr/>
        </p:nvSpPr>
        <p:spPr>
          <a:xfrm rot="-899570">
            <a:off x="707023" y="2091460"/>
            <a:ext cx="2379606"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準備好了嗎？</a:t>
            </a:r>
            <a:endParaRPr sz="2400">
              <a:solidFill>
                <a:srgbClr val="980000"/>
              </a:solidFill>
            </a:endParaRPr>
          </a:p>
        </p:txBody>
      </p:sp>
      <p:pic>
        <p:nvPicPr>
          <p:cNvPr id="631" name="Google Shape;631;p48"/>
          <p:cNvPicPr preferRelativeResize="0"/>
          <p:nvPr/>
        </p:nvPicPr>
        <p:blipFill>
          <a:blip r:embed="rId3">
            <a:alphaModFix/>
          </a:blip>
          <a:stretch>
            <a:fillRect/>
          </a:stretch>
        </p:blipFill>
        <p:spPr>
          <a:xfrm>
            <a:off x="809925" y="2728888"/>
            <a:ext cx="2966775" cy="30999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37" name="Google Shape;637;p4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38" name="Google Shape;638;p4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1. </a:t>
            </a:r>
            <a:r>
              <a:rPr lang="zh-TW"/>
              <a:t>開啟Colab</a:t>
            </a:r>
            <a:endParaRPr/>
          </a:p>
        </p:txBody>
      </p:sp>
      <p:sp>
        <p:nvSpPr>
          <p:cNvPr id="639" name="Google Shape;639;p4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40" name="Google Shape;640;p4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641" name="Google Shape;641;p49"/>
          <p:cNvPicPr preferRelativeResize="0"/>
          <p:nvPr/>
        </p:nvPicPr>
        <p:blipFill>
          <a:blip r:embed="rId3">
            <a:alphaModFix/>
          </a:blip>
          <a:stretch>
            <a:fillRect/>
          </a:stretch>
        </p:blipFill>
        <p:spPr>
          <a:xfrm>
            <a:off x="1003150" y="1354325"/>
            <a:ext cx="7137900" cy="4758600"/>
          </a:xfrm>
          <a:prstGeom prst="rect">
            <a:avLst/>
          </a:prstGeom>
          <a:noFill/>
          <a:ln cap="flat" cmpd="sng" w="38100">
            <a:solidFill>
              <a:schemeClr val="dk2"/>
            </a:solidFill>
            <a:prstDash val="solid"/>
            <a:round/>
            <a:headEnd len="sm" w="sm" type="none"/>
            <a:tailEnd len="sm" w="sm" type="none"/>
          </a:ln>
        </p:spPr>
      </p:pic>
      <p:sp>
        <p:nvSpPr>
          <p:cNvPr id="642" name="Google Shape;642;p49"/>
          <p:cNvSpPr/>
          <p:nvPr/>
        </p:nvSpPr>
        <p:spPr>
          <a:xfrm>
            <a:off x="1278075" y="1244750"/>
            <a:ext cx="1768200" cy="474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643" name="Google Shape;643;p49"/>
          <p:cNvSpPr/>
          <p:nvPr/>
        </p:nvSpPr>
        <p:spPr>
          <a:xfrm>
            <a:off x="1768325" y="2063725"/>
            <a:ext cx="3886800" cy="1086000"/>
          </a:xfrm>
          <a:prstGeom prst="wedgeRoundRectCallout">
            <a:avLst>
              <a:gd fmla="val -40478" name="adj1"/>
              <a:gd fmla="val -8853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命名為</a:t>
            </a:r>
            <a:endParaRPr sz="2400">
              <a:solidFill>
                <a:srgbClr val="FFFFFF"/>
              </a:solidFill>
            </a:endParaRPr>
          </a:p>
          <a:p>
            <a:pPr indent="0" lvl="0" marL="0" rtl="0" algn="ctr">
              <a:spcBef>
                <a:spcPts val="0"/>
              </a:spcBef>
              <a:spcAft>
                <a:spcPts val="0"/>
              </a:spcAft>
              <a:buNone/>
            </a:pPr>
            <a:r>
              <a:rPr lang="zh-TW" sz="2400">
                <a:solidFill>
                  <a:srgbClr val="FFFFFF"/>
                </a:solidFill>
              </a:rPr>
              <a:t>「</a:t>
            </a:r>
            <a:r>
              <a:rPr lang="zh-TW" sz="2400">
                <a:solidFill>
                  <a:srgbClr val="FFFFFF"/>
                </a:solidFill>
              </a:rPr>
              <a:t>命名實體識別</a:t>
            </a:r>
            <a:r>
              <a:rPr lang="zh-TW" sz="2400">
                <a:solidFill>
                  <a:srgbClr val="FFFFFF"/>
                </a:solidFill>
              </a:rPr>
              <a:t>.ipynb」</a:t>
            </a:r>
            <a:endParaRPr sz="24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50"/>
          <p:cNvPicPr preferRelativeResize="0"/>
          <p:nvPr/>
        </p:nvPicPr>
        <p:blipFill rotWithShape="1">
          <a:blip r:embed="rId3">
            <a:alphaModFix/>
          </a:blip>
          <a:srcRect b="0" l="27604" r="0" t="0"/>
          <a:stretch/>
        </p:blipFill>
        <p:spPr>
          <a:xfrm>
            <a:off x="3352875" y="1413575"/>
            <a:ext cx="5075676" cy="4645725"/>
          </a:xfrm>
          <a:prstGeom prst="rect">
            <a:avLst/>
          </a:prstGeom>
          <a:noFill/>
          <a:ln cap="flat" cmpd="sng" w="38100">
            <a:solidFill>
              <a:schemeClr val="dk2"/>
            </a:solidFill>
            <a:prstDash val="solid"/>
            <a:round/>
            <a:headEnd len="sm" w="sm" type="none"/>
            <a:tailEnd len="sm" w="sm" type="none"/>
          </a:ln>
        </p:spPr>
      </p:pic>
      <p:sp>
        <p:nvSpPr>
          <p:cNvPr id="649" name="Google Shape;649;p50"/>
          <p:cNvSpPr txBox="1"/>
          <p:nvPr>
            <p:ph idx="1" type="body"/>
          </p:nvPr>
        </p:nvSpPr>
        <p:spPr>
          <a:xfrm>
            <a:off x="4572050" y="1548875"/>
            <a:ext cx="38565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50" name="Google Shape;650;p5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2. </a:t>
            </a:r>
            <a:r>
              <a:rPr lang="zh-TW"/>
              <a:t>取得並貼上Code Blocks</a:t>
            </a:r>
            <a:endParaRPr/>
          </a:p>
        </p:txBody>
      </p:sp>
      <p:sp>
        <p:nvSpPr>
          <p:cNvPr id="651" name="Google Shape;651;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52" name="Google Shape;652;p5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53" name="Google Shape;653;p5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54" name="Google Shape;654;p50"/>
          <p:cNvSpPr txBox="1"/>
          <p:nvPr>
            <p:ph idx="2" type="body"/>
          </p:nvPr>
        </p:nvSpPr>
        <p:spPr>
          <a:xfrm>
            <a:off x="715600" y="2598588"/>
            <a:ext cx="3856500" cy="3489900"/>
          </a:xfrm>
          <a:prstGeom prst="rect">
            <a:avLst/>
          </a:prstGeom>
        </p:spPr>
        <p:txBody>
          <a:bodyPr anchorCtr="0" anchor="ctr" bIns="0" lIns="0" spcFirstLastPara="1" rIns="0" wrap="square" tIns="0">
            <a:normAutofit/>
          </a:bodyPr>
          <a:lstStyle/>
          <a:p>
            <a:pPr indent="-368300" lvl="0" marL="457200" rtl="0" algn="l">
              <a:spcBef>
                <a:spcPts val="0"/>
              </a:spcBef>
              <a:spcAft>
                <a:spcPts val="0"/>
              </a:spcAft>
              <a:buClr>
                <a:srgbClr val="000000"/>
              </a:buClr>
              <a:buSzPts val="2200"/>
              <a:buAutoNum type="arabicPeriod"/>
            </a:pPr>
            <a:r>
              <a:rPr lang="zh-TW" sz="2200">
                <a:solidFill>
                  <a:srgbClr val="000000"/>
                </a:solidFill>
              </a:rPr>
              <a:t>設定text_list</a:t>
            </a:r>
            <a:endParaRPr sz="2200">
              <a:solidFill>
                <a:srgbClr val="000000"/>
              </a:solidFill>
            </a:endParaRPr>
          </a:p>
          <a:p>
            <a:pPr indent="-368300" lvl="0" marL="457200" rtl="0" algn="l">
              <a:spcBef>
                <a:spcPts val="1000"/>
              </a:spcBef>
              <a:spcAft>
                <a:spcPts val="0"/>
              </a:spcAft>
              <a:buClr>
                <a:srgbClr val="000000"/>
              </a:buClr>
              <a:buSzPts val="2200"/>
              <a:buAutoNum type="arabicPeriod"/>
            </a:pPr>
            <a:r>
              <a:rPr lang="zh-TW" sz="2200">
                <a:solidFill>
                  <a:srgbClr val="000000"/>
                </a:solidFill>
              </a:rPr>
              <a:t>準備NER工具</a:t>
            </a:r>
            <a:endParaRPr sz="2200">
              <a:solidFill>
                <a:srgbClr val="000000"/>
              </a:solidFill>
            </a:endParaRPr>
          </a:p>
          <a:p>
            <a:pPr indent="-368300" lvl="0" marL="457200" rtl="0" algn="l">
              <a:spcBef>
                <a:spcPts val="1000"/>
              </a:spcBef>
              <a:spcAft>
                <a:spcPts val="0"/>
              </a:spcAft>
              <a:buClr>
                <a:srgbClr val="000000"/>
              </a:buClr>
              <a:buSzPts val="2200"/>
              <a:buAutoNum type="arabicPeriod"/>
            </a:pPr>
            <a:r>
              <a:rPr lang="zh-TW" sz="2200">
                <a:solidFill>
                  <a:srgbClr val="000000"/>
                </a:solidFill>
              </a:rPr>
              <a:t>執行NER分析</a:t>
            </a:r>
            <a:endParaRPr sz="2200">
              <a:solidFill>
                <a:srgbClr val="000000"/>
              </a:solidFill>
            </a:endParaRPr>
          </a:p>
          <a:p>
            <a:pPr indent="-368300" lvl="0" marL="457200" rtl="0" algn="l">
              <a:spcBef>
                <a:spcPts val="1000"/>
              </a:spcBef>
              <a:spcAft>
                <a:spcPts val="1000"/>
              </a:spcAft>
              <a:buClr>
                <a:srgbClr val="000000"/>
              </a:buClr>
              <a:buSzPts val="2200"/>
              <a:buAutoNum type="arabicPeriod"/>
            </a:pPr>
            <a:r>
              <a:rPr lang="zh-TW" sz="2200">
                <a:solidFill>
                  <a:srgbClr val="000000"/>
                </a:solidFill>
              </a:rPr>
              <a:t>儲存output.csv</a:t>
            </a:r>
            <a:endParaRPr sz="2200">
              <a:solidFill>
                <a:srgbClr val="000000"/>
              </a:solidFill>
            </a:endParaRPr>
          </a:p>
        </p:txBody>
      </p:sp>
      <p:grpSp>
        <p:nvGrpSpPr>
          <p:cNvPr id="655" name="Google Shape;655;p50"/>
          <p:cNvGrpSpPr/>
          <p:nvPr/>
        </p:nvGrpSpPr>
        <p:grpSpPr>
          <a:xfrm>
            <a:off x="715550" y="1408800"/>
            <a:ext cx="5014575" cy="879900"/>
            <a:chOff x="2809425" y="1848975"/>
            <a:chExt cx="5014575" cy="879900"/>
          </a:xfrm>
        </p:grpSpPr>
        <p:sp>
          <p:nvSpPr>
            <p:cNvPr id="656" name="Google Shape;656;p50"/>
            <p:cNvSpPr/>
            <p:nvPr/>
          </p:nvSpPr>
          <p:spPr>
            <a:xfrm>
              <a:off x="3404100" y="1851025"/>
              <a:ext cx="4419900" cy="8550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88000" spcFirstLastPara="1" rIns="108000" wrap="square" tIns="91425">
              <a:noAutofit/>
            </a:bodyPr>
            <a:lstStyle/>
            <a:p>
              <a:pPr indent="0" lvl="0" marL="0" rtl="0" algn="ctr">
                <a:spcBef>
                  <a:spcPts val="0"/>
                </a:spcBef>
                <a:spcAft>
                  <a:spcPts val="0"/>
                </a:spcAft>
                <a:buNone/>
              </a:pPr>
              <a:r>
                <a:rPr lang="zh-TW" sz="2400">
                  <a:solidFill>
                    <a:srgbClr val="FFFFFF"/>
                  </a:solidFill>
                </a:rPr>
                <a:t>實作2-2. </a:t>
              </a:r>
              <a:r>
                <a:rPr lang="zh-TW" sz="2400">
                  <a:solidFill>
                    <a:srgbClr val="FFFFFF"/>
                  </a:solidFill>
                </a:rPr>
                <a:t>命名實體識別</a:t>
              </a:r>
              <a:endParaRPr sz="2400">
                <a:solidFill>
                  <a:srgbClr val="FFFFFF"/>
                </a:solidFill>
              </a:endParaRPr>
            </a:p>
            <a:p>
              <a:pPr indent="0" lvl="0" marL="0" rtl="0" algn="ctr">
                <a:spcBef>
                  <a:spcPts val="0"/>
                </a:spcBef>
                <a:spcAft>
                  <a:spcPts val="0"/>
                </a:spcAft>
                <a:buNone/>
              </a:pPr>
              <a:r>
                <a:rPr lang="zh-TW" sz="2400">
                  <a:solidFill>
                    <a:srgbClr val="FFFFFF"/>
                  </a:solidFill>
                </a:rPr>
                <a:t>Code Blocks </a:t>
              </a:r>
              <a:endParaRPr sz="2400">
                <a:solidFill>
                  <a:srgbClr val="FFFFFF"/>
                </a:solidFill>
              </a:endParaRPr>
            </a:p>
          </p:txBody>
        </p:sp>
        <p:sp>
          <p:nvSpPr>
            <p:cNvPr id="657" name="Google Shape;657;p50"/>
            <p:cNvSpPr/>
            <p:nvPr/>
          </p:nvSpPr>
          <p:spPr>
            <a:xfrm>
              <a:off x="2809425" y="1848975"/>
              <a:ext cx="897900" cy="879900"/>
            </a:xfrm>
            <a:prstGeom prst="roundRect">
              <a:avLst>
                <a:gd fmla="val 20852" name="adj"/>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58" name="Google Shape;658;p50"/>
            <p:cNvPicPr preferRelativeResize="0"/>
            <p:nvPr/>
          </p:nvPicPr>
          <p:blipFill>
            <a:blip r:embed="rId4">
              <a:alphaModFix/>
            </a:blip>
            <a:stretch>
              <a:fillRect/>
            </a:stretch>
          </p:blipFill>
          <p:spPr>
            <a:xfrm>
              <a:off x="2830900" y="1873925"/>
              <a:ext cx="854950" cy="854950"/>
            </a:xfrm>
            <a:prstGeom prst="rect">
              <a:avLst/>
            </a:prstGeom>
            <a:noFill/>
            <a:ln>
              <a:noFill/>
            </a:ln>
          </p:spPr>
        </p:pic>
      </p:grpSp>
      <p:sp>
        <p:nvSpPr>
          <p:cNvPr id="659" name="Google Shape;659;p50"/>
          <p:cNvSpPr/>
          <p:nvPr/>
        </p:nvSpPr>
        <p:spPr>
          <a:xfrm>
            <a:off x="5108875" y="5002475"/>
            <a:ext cx="2857500" cy="1000800"/>
          </a:xfrm>
          <a:prstGeom prst="wedgeRoundRectCallout">
            <a:avLst>
              <a:gd fmla="val -28788" name="adj1"/>
              <a:gd fmla="val -8803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逐步從GitHub複製並貼上到Colab</a:t>
            </a:r>
            <a:endParaRPr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65" name="Google Shape;665;p5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3. 執行程式</a:t>
            </a:r>
            <a:endParaRPr/>
          </a:p>
        </p:txBody>
      </p:sp>
      <p:sp>
        <p:nvSpPr>
          <p:cNvPr id="666" name="Google Shape;666;p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67" name="Google Shape;667;p5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68" name="Google Shape;668;p5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69" name="Google Shape;669;p51"/>
          <p:cNvPicPr preferRelativeResize="0"/>
          <p:nvPr/>
        </p:nvPicPr>
        <p:blipFill>
          <a:blip r:embed="rId3">
            <a:alphaModFix/>
          </a:blip>
          <a:stretch>
            <a:fillRect/>
          </a:stretch>
        </p:blipFill>
        <p:spPr>
          <a:xfrm>
            <a:off x="1643138" y="2082050"/>
            <a:ext cx="6021875" cy="3996499"/>
          </a:xfrm>
          <a:prstGeom prst="rect">
            <a:avLst/>
          </a:prstGeom>
          <a:noFill/>
          <a:ln cap="flat" cmpd="sng" w="38100">
            <a:solidFill>
              <a:schemeClr val="dk2"/>
            </a:solidFill>
            <a:prstDash val="solid"/>
            <a:round/>
            <a:headEnd len="sm" w="sm" type="none"/>
            <a:tailEnd len="sm" w="sm" type="none"/>
          </a:ln>
        </p:spPr>
      </p:pic>
      <p:sp>
        <p:nvSpPr>
          <p:cNvPr id="670" name="Google Shape;670;p51"/>
          <p:cNvSpPr/>
          <p:nvPr/>
        </p:nvSpPr>
        <p:spPr>
          <a:xfrm>
            <a:off x="2894100" y="2262175"/>
            <a:ext cx="2244000" cy="458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671" name="Google Shape;671;p51"/>
          <p:cNvSpPr/>
          <p:nvPr/>
        </p:nvSpPr>
        <p:spPr>
          <a:xfrm>
            <a:off x="2652483" y="1188125"/>
            <a:ext cx="4003200" cy="680400"/>
          </a:xfrm>
          <a:prstGeom prst="wedgeRoundRectCallout">
            <a:avLst>
              <a:gd fmla="val -16281" name="adj1"/>
              <a:gd fmla="val 10785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Runtime &gt; Run all</a:t>
            </a:r>
            <a:endParaRPr sz="2400">
              <a:solidFill>
                <a:srgbClr val="FFFFFF"/>
              </a:solidFill>
            </a:endParaRPr>
          </a:p>
        </p:txBody>
      </p:sp>
      <p:sp>
        <p:nvSpPr>
          <p:cNvPr id="672" name="Google Shape;672;p51"/>
          <p:cNvSpPr/>
          <p:nvPr/>
        </p:nvSpPr>
        <p:spPr>
          <a:xfrm>
            <a:off x="4425358" y="5419525"/>
            <a:ext cx="4003200" cy="6804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52000" spcFirstLastPara="1" rIns="0" wrap="square" tIns="91425">
            <a:noAutofit/>
          </a:bodyPr>
          <a:lstStyle/>
          <a:p>
            <a:pPr indent="0" lvl="0" marL="0" rtl="0" algn="ctr">
              <a:spcBef>
                <a:spcPts val="0"/>
              </a:spcBef>
              <a:spcAft>
                <a:spcPts val="0"/>
              </a:spcAft>
              <a:buNone/>
            </a:pPr>
            <a:r>
              <a:rPr lang="zh-TW" sz="2400">
                <a:solidFill>
                  <a:srgbClr val="191919"/>
                </a:solidFill>
              </a:rPr>
              <a:t>也可以按快速鍵Ctrl + F9</a:t>
            </a:r>
            <a:endParaRPr sz="2400">
              <a:solidFill>
                <a:srgbClr val="191919"/>
              </a:solidFill>
            </a:endParaRPr>
          </a:p>
        </p:txBody>
      </p:sp>
      <p:pic>
        <p:nvPicPr>
          <p:cNvPr descr="slide infomation" id="673" name="Google Shape;673;p51"/>
          <p:cNvPicPr preferRelativeResize="0"/>
          <p:nvPr/>
        </p:nvPicPr>
        <p:blipFill>
          <a:blip r:embed="rId4">
            <a:alphaModFix/>
          </a:blip>
          <a:stretch>
            <a:fillRect/>
          </a:stretch>
        </p:blipFill>
        <p:spPr>
          <a:xfrm>
            <a:off x="3980226" y="5358951"/>
            <a:ext cx="801575" cy="801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79" name="Google Shape;679;p52"/>
          <p:cNvSpPr txBox="1"/>
          <p:nvPr>
            <p:ph type="title"/>
          </p:nvPr>
        </p:nvSpPr>
        <p:spPr>
          <a:xfrm>
            <a:off x="715550" y="56050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等待程式碼執行... </a:t>
            </a:r>
            <a:endParaRPr/>
          </a:p>
          <a:p>
            <a:pPr indent="0" lvl="0" marL="0" rtl="0" algn="ctr">
              <a:spcBef>
                <a:spcPts val="0"/>
              </a:spcBef>
              <a:spcAft>
                <a:spcPts val="0"/>
              </a:spcAft>
              <a:buNone/>
            </a:pPr>
            <a:r>
              <a:rPr lang="zh-TW" sz="1800"/>
              <a:t>(第一次大約要執行3分鐘，第二次之後可在1分鐘內執行完成)</a:t>
            </a:r>
            <a:endParaRPr sz="1800"/>
          </a:p>
        </p:txBody>
      </p:sp>
      <p:sp>
        <p:nvSpPr>
          <p:cNvPr id="680" name="Google Shape;680;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81" name="Google Shape;681;p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82" name="Google Shape;682;p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83" name="Google Shape;683;p52"/>
          <p:cNvPicPr preferRelativeResize="0"/>
          <p:nvPr/>
        </p:nvPicPr>
        <p:blipFill>
          <a:blip r:embed="rId3">
            <a:alphaModFix/>
          </a:blip>
          <a:stretch>
            <a:fillRect/>
          </a:stretch>
        </p:blipFill>
        <p:spPr>
          <a:xfrm>
            <a:off x="990500" y="415000"/>
            <a:ext cx="7163109" cy="4758600"/>
          </a:xfrm>
          <a:prstGeom prst="rect">
            <a:avLst/>
          </a:prstGeom>
          <a:noFill/>
          <a:ln cap="flat" cmpd="sng" w="38100">
            <a:solidFill>
              <a:schemeClr val="dk2"/>
            </a:solidFill>
            <a:prstDash val="solid"/>
            <a:round/>
            <a:headEnd len="sm" w="sm" type="none"/>
            <a:tailEnd len="sm" w="sm" type="none"/>
          </a:ln>
        </p:spPr>
      </p:pic>
      <p:sp>
        <p:nvSpPr>
          <p:cNvPr id="684" name="Google Shape;684;p52"/>
          <p:cNvSpPr/>
          <p:nvPr/>
        </p:nvSpPr>
        <p:spPr>
          <a:xfrm>
            <a:off x="552150" y="2895475"/>
            <a:ext cx="2908800" cy="1122300"/>
          </a:xfrm>
          <a:prstGeom prst="wedgeRoundRectCallout">
            <a:avLst>
              <a:gd fmla="val 67580" name="adj1"/>
              <a:gd fmla="val -2974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可以在result</a:t>
            </a:r>
            <a:endParaRPr sz="2400">
              <a:solidFill>
                <a:srgbClr val="FFFFFF"/>
              </a:solidFill>
            </a:endParaRPr>
          </a:p>
          <a:p>
            <a:pPr indent="0" lvl="0" marL="0" rtl="0" algn="ctr">
              <a:spcBef>
                <a:spcPts val="0"/>
              </a:spcBef>
              <a:spcAft>
                <a:spcPts val="0"/>
              </a:spcAft>
              <a:buNone/>
            </a:pPr>
            <a:r>
              <a:rPr lang="zh-TW" sz="2400">
                <a:solidFill>
                  <a:srgbClr val="FFFFFF"/>
                </a:solidFill>
              </a:rPr>
              <a:t>查看執行的進度</a:t>
            </a:r>
            <a:endParaRPr sz="24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5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90" name="Google Shape;690;p5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4. 查看output.csv (1/2)</a:t>
            </a:r>
            <a:endParaRPr/>
          </a:p>
        </p:txBody>
      </p:sp>
      <p:sp>
        <p:nvSpPr>
          <p:cNvPr id="691" name="Google Shape;691;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92" name="Google Shape;692;p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93" name="Google Shape;693;p5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94" name="Google Shape;694;p53"/>
          <p:cNvPicPr preferRelativeResize="0"/>
          <p:nvPr/>
        </p:nvPicPr>
        <p:blipFill>
          <a:blip r:embed="rId3">
            <a:alphaModFix/>
          </a:blip>
          <a:stretch>
            <a:fillRect/>
          </a:stretch>
        </p:blipFill>
        <p:spPr>
          <a:xfrm>
            <a:off x="1006650" y="1341325"/>
            <a:ext cx="7130699" cy="4758600"/>
          </a:xfrm>
          <a:prstGeom prst="rect">
            <a:avLst/>
          </a:prstGeom>
          <a:noFill/>
          <a:ln cap="flat" cmpd="sng" w="38100">
            <a:solidFill>
              <a:schemeClr val="dk2"/>
            </a:solidFill>
            <a:prstDash val="solid"/>
            <a:round/>
            <a:headEnd len="sm" w="sm" type="none"/>
            <a:tailEnd len="sm" w="sm" type="none"/>
          </a:ln>
        </p:spPr>
      </p:pic>
      <p:sp>
        <p:nvSpPr>
          <p:cNvPr id="695" name="Google Shape;695;p53"/>
          <p:cNvSpPr/>
          <p:nvPr/>
        </p:nvSpPr>
        <p:spPr>
          <a:xfrm>
            <a:off x="1084500" y="2775650"/>
            <a:ext cx="2244000" cy="458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696" name="Google Shape;696;p53"/>
          <p:cNvSpPr/>
          <p:nvPr/>
        </p:nvSpPr>
        <p:spPr>
          <a:xfrm>
            <a:off x="1157475" y="3502700"/>
            <a:ext cx="2857500" cy="1383600"/>
          </a:xfrm>
          <a:prstGeom prst="wedgeRoundRectCallout">
            <a:avLst>
              <a:gd fmla="val -28031" name="adj1"/>
              <a:gd fmla="val -7594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1. 如果執行完成</a:t>
            </a:r>
            <a:endParaRPr sz="2400">
              <a:solidFill>
                <a:srgbClr val="FFFFFF"/>
              </a:solidFill>
            </a:endParaRPr>
          </a:p>
          <a:p>
            <a:pPr indent="0" lvl="0" marL="0" rtl="0" algn="ctr">
              <a:spcBef>
                <a:spcPts val="0"/>
              </a:spcBef>
              <a:spcAft>
                <a:spcPts val="0"/>
              </a:spcAft>
              <a:buNone/>
            </a:pPr>
            <a:r>
              <a:rPr lang="zh-TW" sz="2400">
                <a:solidFill>
                  <a:srgbClr val="FFFFFF"/>
                </a:solidFill>
              </a:rPr>
              <a:t>會看到output.csv</a:t>
            </a:r>
            <a:endParaRPr sz="2400">
              <a:solidFill>
                <a:srgbClr val="FFFFFF"/>
              </a:solidFill>
            </a:endParaRPr>
          </a:p>
          <a:p>
            <a:pPr indent="0" lvl="0" marL="0" rtl="0" algn="ctr">
              <a:spcBef>
                <a:spcPts val="0"/>
              </a:spcBef>
              <a:spcAft>
                <a:spcPts val="0"/>
              </a:spcAft>
              <a:buNone/>
            </a:pPr>
            <a:r>
              <a:rPr lang="zh-TW" sz="2400">
                <a:solidFill>
                  <a:srgbClr val="FFFFFF"/>
                </a:solidFill>
              </a:rPr>
              <a:t>滑鼠左鍵雙擊開啟</a:t>
            </a:r>
            <a:endParaRPr sz="2400">
              <a:solidFill>
                <a:srgbClr val="FFFFFF"/>
              </a:solidFill>
            </a:endParaRPr>
          </a:p>
        </p:txBody>
      </p:sp>
      <p:sp>
        <p:nvSpPr>
          <p:cNvPr id="697" name="Google Shape;697;p53"/>
          <p:cNvSpPr/>
          <p:nvPr/>
        </p:nvSpPr>
        <p:spPr>
          <a:xfrm>
            <a:off x="5286300" y="2465600"/>
            <a:ext cx="2857500" cy="1040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698" name="Google Shape;698;p53"/>
          <p:cNvSpPr/>
          <p:nvPr/>
        </p:nvSpPr>
        <p:spPr>
          <a:xfrm>
            <a:off x="4511750" y="3821550"/>
            <a:ext cx="2857500" cy="1383600"/>
          </a:xfrm>
          <a:prstGeom prst="wedgeRoundRectCallout">
            <a:avLst>
              <a:gd fmla="val 15151" name="adj1"/>
              <a:gd fmla="val -798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2. 可以看到output.csv的內容</a:t>
            </a:r>
            <a:endParaRPr sz="24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5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04" name="Google Shape;704;p5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4. 查看output.csv (2/2)</a:t>
            </a:r>
            <a:endParaRPr/>
          </a:p>
        </p:txBody>
      </p:sp>
      <p:sp>
        <p:nvSpPr>
          <p:cNvPr id="705" name="Google Shape;705;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06" name="Google Shape;706;p5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707" name="Google Shape;707;p5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graphicFrame>
        <p:nvGraphicFramePr>
          <p:cNvPr id="708" name="Google Shape;708;p54"/>
          <p:cNvGraphicFramePr/>
          <p:nvPr/>
        </p:nvGraphicFramePr>
        <p:xfrm>
          <a:off x="1312150" y="2883325"/>
          <a:ext cx="3000000" cy="3000000"/>
        </p:xfrm>
        <a:graphic>
          <a:graphicData uri="http://schemas.openxmlformats.org/drawingml/2006/table">
            <a:tbl>
              <a:tblPr>
                <a:noFill/>
                <a:tableStyleId>{BE2A9BA1-482B-4F73-A239-C8FBDD04ACEF}</a:tableStyleId>
              </a:tblPr>
              <a:tblGrid>
                <a:gridCol w="1233700"/>
                <a:gridCol w="856750"/>
                <a:gridCol w="1610675"/>
                <a:gridCol w="1336525"/>
                <a:gridCol w="1233700"/>
              </a:tblGrid>
              <a:tr h="180975">
                <a:tc>
                  <a:txBody>
                    <a:bodyPr/>
                    <a:lstStyle/>
                    <a:p>
                      <a:pPr indent="0" lvl="0" marL="0" rtl="0" algn="ctr">
                        <a:lnSpc>
                          <a:spcPct val="150000"/>
                        </a:lnSpc>
                        <a:spcBef>
                          <a:spcPts val="0"/>
                        </a:spcBef>
                        <a:spcAft>
                          <a:spcPts val="0"/>
                        </a:spcAft>
                        <a:buNone/>
                      </a:pPr>
                      <a:r>
                        <a:rPr b="1" lang="zh-TW" sz="1800">
                          <a:solidFill>
                            <a:srgbClr val="FFFFFF"/>
                          </a:solidFill>
                        </a:rPr>
                        <a:t>text_idx</a:t>
                      </a:r>
                      <a:endParaRPr b="1" sz="1800">
                        <a:solidFill>
                          <a:srgbClr val="FFFFF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50000"/>
                        </a:lnSpc>
                        <a:spcBef>
                          <a:spcPts val="0"/>
                        </a:spcBef>
                        <a:spcAft>
                          <a:spcPts val="0"/>
                        </a:spcAft>
                        <a:buNone/>
                      </a:pPr>
                      <a:r>
                        <a:rPr b="1" lang="zh-TW" sz="1800">
                          <a:solidFill>
                            <a:srgbClr val="FFFFFF"/>
                          </a:solidFill>
                        </a:rPr>
                        <a:t>word</a:t>
                      </a:r>
                      <a:endParaRPr b="1" sz="1800">
                        <a:solidFill>
                          <a:srgbClr val="FFFFF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50000"/>
                        </a:lnSpc>
                        <a:spcBef>
                          <a:spcPts val="0"/>
                        </a:spcBef>
                        <a:spcAft>
                          <a:spcPts val="0"/>
                        </a:spcAft>
                        <a:buNone/>
                      </a:pPr>
                      <a:r>
                        <a:rPr b="1" lang="zh-TW" sz="1800">
                          <a:solidFill>
                            <a:srgbClr val="FFFFFF"/>
                          </a:solidFill>
                        </a:rPr>
                        <a:t>ner</a:t>
                      </a:r>
                      <a:endParaRPr b="1" sz="1800">
                        <a:solidFill>
                          <a:srgbClr val="FFFFF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50000"/>
                        </a:lnSpc>
                        <a:spcBef>
                          <a:spcPts val="0"/>
                        </a:spcBef>
                        <a:spcAft>
                          <a:spcPts val="0"/>
                        </a:spcAft>
                        <a:buNone/>
                      </a:pPr>
                      <a:r>
                        <a:rPr b="1" lang="zh-TW" sz="1800">
                          <a:solidFill>
                            <a:srgbClr val="FFFFFF"/>
                          </a:solidFill>
                        </a:rPr>
                        <a:t>idx_start</a:t>
                      </a:r>
                      <a:endParaRPr b="1" sz="1800">
                        <a:solidFill>
                          <a:srgbClr val="FFFFF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50000"/>
                        </a:lnSpc>
                        <a:spcBef>
                          <a:spcPts val="0"/>
                        </a:spcBef>
                        <a:spcAft>
                          <a:spcPts val="0"/>
                        </a:spcAft>
                        <a:buNone/>
                      </a:pPr>
                      <a:r>
                        <a:rPr b="1" lang="zh-TW" sz="1800">
                          <a:solidFill>
                            <a:srgbClr val="FFFFFF"/>
                          </a:solidFill>
                        </a:rPr>
                        <a:t>idx_end</a:t>
                      </a:r>
                      <a:endParaRPr b="1" sz="1800">
                        <a:solidFill>
                          <a:srgbClr val="FFFFF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228600">
                <a:tc>
                  <a:txBody>
                    <a:bodyPr/>
                    <a:lstStyle/>
                    <a:p>
                      <a:pPr indent="0" lvl="0" marL="0" rtl="0" algn="l">
                        <a:lnSpc>
                          <a:spcPct val="150000"/>
                        </a:lnSpc>
                        <a:spcBef>
                          <a:spcPts val="0"/>
                        </a:spcBef>
                        <a:spcAft>
                          <a:spcPts val="0"/>
                        </a:spcAft>
                        <a:buNone/>
                      </a:pPr>
                      <a:r>
                        <a:rPr lang="zh-TW" sz="1800">
                          <a:solidFill>
                            <a:srgbClr val="1F1F1F"/>
                          </a:solidFill>
                        </a:rPr>
                        <a:t>0</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彰化</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GPE</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0</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2</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228600">
                <a:tc>
                  <a:txBody>
                    <a:bodyPr/>
                    <a:lstStyle/>
                    <a:p>
                      <a:pPr indent="0" lvl="0" marL="0" rtl="0" algn="l">
                        <a:lnSpc>
                          <a:spcPct val="150000"/>
                        </a:lnSpc>
                        <a:spcBef>
                          <a:spcPts val="0"/>
                        </a:spcBef>
                        <a:spcAft>
                          <a:spcPts val="0"/>
                        </a:spcAft>
                        <a:buNone/>
                      </a:pPr>
                      <a:r>
                        <a:rPr lang="zh-TW" sz="1800">
                          <a:solidFill>
                            <a:srgbClr val="1F1F1F"/>
                          </a:solidFill>
                        </a:rPr>
                        <a:t>0</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3年</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DATE</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12</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14</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190500">
                <a:tc>
                  <a:txBody>
                    <a:bodyPr/>
                    <a:lstStyle/>
                    <a:p>
                      <a:pPr indent="0" lvl="0" marL="0" rtl="0" algn="l">
                        <a:lnSpc>
                          <a:spcPct val="150000"/>
                        </a:lnSpc>
                        <a:spcBef>
                          <a:spcPts val="0"/>
                        </a:spcBef>
                        <a:spcAft>
                          <a:spcPts val="0"/>
                        </a:spcAft>
                        <a:buNone/>
                      </a:pPr>
                      <a:r>
                        <a:rPr lang="zh-TW" sz="1800">
                          <a:solidFill>
                            <a:srgbClr val="1F1F1F"/>
                          </a:solidFill>
                        </a:rPr>
                        <a:t>0</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2.5</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CARDINAL</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18</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50000"/>
                        </a:lnSpc>
                        <a:spcBef>
                          <a:spcPts val="0"/>
                        </a:spcBef>
                        <a:spcAft>
                          <a:spcPts val="0"/>
                        </a:spcAft>
                        <a:buNone/>
                      </a:pPr>
                      <a:r>
                        <a:rPr lang="zh-TW" sz="1800">
                          <a:solidFill>
                            <a:srgbClr val="1F1F1F"/>
                          </a:solidFill>
                        </a:rPr>
                        <a:t>21</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190500">
                <a:tc>
                  <a:txBody>
                    <a:bodyPr/>
                    <a:lstStyle/>
                    <a:p>
                      <a:pPr indent="0" lvl="0" marL="0" rtl="0" algn="l">
                        <a:lnSpc>
                          <a:spcPct val="150000"/>
                        </a:lnSpc>
                        <a:spcBef>
                          <a:spcPts val="0"/>
                        </a:spcBef>
                        <a:spcAft>
                          <a:spcPts val="0"/>
                        </a:spcAft>
                        <a:buNone/>
                      </a:pPr>
                      <a:r>
                        <a:rPr lang="zh-TW" sz="1800">
                          <a:solidFill>
                            <a:srgbClr val="1F1F1F"/>
                          </a:solidFill>
                        </a:rPr>
                        <a:t>0</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26%</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PERCENT</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24</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50000"/>
                        </a:lnSpc>
                        <a:spcBef>
                          <a:spcPts val="0"/>
                        </a:spcBef>
                        <a:spcAft>
                          <a:spcPts val="0"/>
                        </a:spcAft>
                        <a:buNone/>
                      </a:pPr>
                      <a:r>
                        <a:rPr lang="zh-TW" sz="1800">
                          <a:solidFill>
                            <a:srgbClr val="1F1F1F"/>
                          </a:solidFill>
                        </a:rPr>
                        <a:t>27</a:t>
                      </a:r>
                      <a:endParaRPr sz="1800">
                        <a:solidFill>
                          <a:srgbClr val="1F1F1F"/>
                        </a:solidFill>
                      </a:endParaRPr>
                    </a:p>
                  </a:txBody>
                  <a:tcPr marT="19050" marB="19050" marR="44450" marL="44450">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bl>
          </a:graphicData>
        </a:graphic>
      </p:graphicFrame>
      <p:sp>
        <p:nvSpPr>
          <p:cNvPr id="709" name="Google Shape;709;p54"/>
          <p:cNvSpPr/>
          <p:nvPr/>
        </p:nvSpPr>
        <p:spPr>
          <a:xfrm>
            <a:off x="1173675" y="1736300"/>
            <a:ext cx="6150000" cy="679200"/>
          </a:xfrm>
          <a:prstGeom prst="wedgeRoundRectCallout">
            <a:avLst>
              <a:gd fmla="val -35595" name="adj1"/>
              <a:gd fmla="val 12601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對照到text_list的句子的序號(第一個是0)</a:t>
            </a:r>
            <a:endParaRPr sz="2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88" name="Google Shape;388;p28"/>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p>
            <a:pPr indent="0" lvl="0" marL="0" rtl="0" algn="r">
              <a:spcBef>
                <a:spcPts val="0"/>
              </a:spcBef>
              <a:spcAft>
                <a:spcPts val="0"/>
              </a:spcAft>
              <a:buNone/>
            </a:pPr>
            <a:r>
              <a:t/>
            </a:r>
            <a:endParaRPr/>
          </a:p>
        </p:txBody>
      </p:sp>
      <p:sp>
        <p:nvSpPr>
          <p:cNvPr id="389" name="Google Shape;389;p28"/>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390" name="Google Shape;390;p28"/>
          <p:cNvPicPr preferRelativeResize="0"/>
          <p:nvPr/>
        </p:nvPicPr>
        <p:blipFill>
          <a:blip r:embed="rId3">
            <a:alphaModFix/>
          </a:blip>
          <a:stretch>
            <a:fillRect/>
          </a:stretch>
        </p:blipFill>
        <p:spPr>
          <a:xfrm>
            <a:off x="581525" y="380700"/>
            <a:ext cx="7980940" cy="56983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5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15" name="Google Shape;715;p5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716" name="Google Shape;716;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17" name="Google Shape;717;p5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718" name="Google Shape;718;p5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19" name="Google Shape;719;p55"/>
          <p:cNvSpPr/>
          <p:nvPr/>
        </p:nvSpPr>
        <p:spPr>
          <a:xfrm>
            <a:off x="986025" y="643600"/>
            <a:ext cx="7086300" cy="11370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t>彰化保安林生態護坡見效 </a:t>
            </a:r>
            <a:br>
              <a:rPr lang="zh-TW" sz="1800"/>
            </a:br>
            <a:r>
              <a:rPr lang="zh-TW" sz="1800"/>
              <a:t>3年監測PM2.5</a:t>
            </a:r>
            <a:br>
              <a:rPr lang="zh-TW" sz="1800"/>
            </a:br>
            <a:r>
              <a:rPr lang="zh-TW" sz="1800"/>
              <a:t>濃度減26%</a:t>
            </a:r>
            <a:endParaRPr sz="1800">
              <a:solidFill>
                <a:srgbClr val="000000"/>
              </a:solidFill>
            </a:endParaRPr>
          </a:p>
        </p:txBody>
      </p:sp>
      <p:sp>
        <p:nvSpPr>
          <p:cNvPr id="720" name="Google Shape;720;p55"/>
          <p:cNvSpPr/>
          <p:nvPr/>
        </p:nvSpPr>
        <p:spPr>
          <a:xfrm>
            <a:off x="986025" y="2285850"/>
            <a:ext cx="7086300" cy="18219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216000" wrap="square" tIns="91425">
            <a:noAutofit/>
          </a:bodyPr>
          <a:lstStyle/>
          <a:p>
            <a:pPr indent="0" lvl="0" marL="0" rtl="0" algn="ctr">
              <a:lnSpc>
                <a:spcPct val="150000"/>
              </a:lnSpc>
              <a:spcBef>
                <a:spcPts val="1000"/>
              </a:spcBef>
              <a:spcAft>
                <a:spcPts val="0"/>
              </a:spcAft>
              <a:buNone/>
            </a:pPr>
            <a:r>
              <a:rPr lang="zh-TW" sz="2400">
                <a:solidFill>
                  <a:srgbClr val="0000FF"/>
                </a:solidFill>
              </a:rPr>
              <a:t>彰化</a:t>
            </a:r>
            <a:r>
              <a:rPr baseline="-25000" lang="zh-TW" sz="2400">
                <a:solidFill>
                  <a:srgbClr val="0000FF"/>
                </a:solidFill>
              </a:rPr>
              <a:t>GPE</a:t>
            </a:r>
            <a:r>
              <a:rPr lang="zh-TW" sz="2400"/>
              <a:t> </a:t>
            </a:r>
            <a:r>
              <a:rPr lang="zh-TW" sz="2400"/>
              <a:t>保安林生態護坡見效 </a:t>
            </a:r>
            <a:br>
              <a:rPr lang="zh-TW" sz="2400"/>
            </a:br>
            <a:r>
              <a:rPr lang="zh-TW" sz="2400">
                <a:solidFill>
                  <a:srgbClr val="0000FF"/>
                </a:solidFill>
              </a:rPr>
              <a:t>3年</a:t>
            </a:r>
            <a:r>
              <a:rPr baseline="-25000" lang="zh-TW" sz="2400">
                <a:solidFill>
                  <a:srgbClr val="0000FF"/>
                </a:solidFill>
              </a:rPr>
              <a:t>DATE</a:t>
            </a:r>
            <a:r>
              <a:rPr lang="zh-TW" sz="2400"/>
              <a:t> </a:t>
            </a:r>
            <a:r>
              <a:rPr lang="zh-TW" sz="2400"/>
              <a:t>監測PM </a:t>
            </a:r>
            <a:r>
              <a:rPr lang="zh-TW" sz="2400">
                <a:solidFill>
                  <a:srgbClr val="0000FF"/>
                </a:solidFill>
              </a:rPr>
              <a:t>2.5</a:t>
            </a:r>
            <a:r>
              <a:rPr baseline="-25000" lang="zh-TW" sz="2400">
                <a:solidFill>
                  <a:srgbClr val="0000FF"/>
                </a:solidFill>
              </a:rPr>
              <a:t>CARDINAL</a:t>
            </a:r>
            <a:r>
              <a:rPr lang="zh-TW" sz="2400"/>
              <a:t> </a:t>
            </a:r>
            <a:endParaRPr sz="2400"/>
          </a:p>
          <a:p>
            <a:pPr indent="0" lvl="0" marL="0" rtl="0" algn="ctr">
              <a:lnSpc>
                <a:spcPct val="150000"/>
              </a:lnSpc>
              <a:spcBef>
                <a:spcPts val="1000"/>
              </a:spcBef>
              <a:spcAft>
                <a:spcPts val="0"/>
              </a:spcAft>
              <a:buNone/>
            </a:pPr>
            <a:r>
              <a:rPr lang="zh-TW" sz="2400"/>
              <a:t>濃度減 </a:t>
            </a:r>
            <a:r>
              <a:rPr lang="zh-TW" sz="2400">
                <a:solidFill>
                  <a:srgbClr val="0000FF"/>
                </a:solidFill>
              </a:rPr>
              <a:t>26%</a:t>
            </a:r>
            <a:r>
              <a:rPr baseline="-25000" lang="zh-TW" sz="2400">
                <a:solidFill>
                  <a:srgbClr val="0000FF"/>
                </a:solidFill>
              </a:rPr>
              <a:t>PERCENT</a:t>
            </a:r>
            <a:endParaRPr baseline="-25000" sz="2400">
              <a:solidFill>
                <a:srgbClr val="0000FF"/>
              </a:solidFill>
            </a:endParaRPr>
          </a:p>
        </p:txBody>
      </p:sp>
      <p:sp>
        <p:nvSpPr>
          <p:cNvPr id="721" name="Google Shape;721;p55"/>
          <p:cNvSpPr/>
          <p:nvPr/>
        </p:nvSpPr>
        <p:spPr>
          <a:xfrm rot="-5400000">
            <a:off x="4215900" y="1819750"/>
            <a:ext cx="7122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2" name="Google Shape;722;p55"/>
          <p:cNvGrpSpPr/>
          <p:nvPr/>
        </p:nvGrpSpPr>
        <p:grpSpPr>
          <a:xfrm>
            <a:off x="3763900" y="5123250"/>
            <a:ext cx="4664650" cy="879900"/>
            <a:chOff x="3763900" y="5123250"/>
            <a:chExt cx="4664650" cy="879900"/>
          </a:xfrm>
        </p:grpSpPr>
        <p:sp>
          <p:nvSpPr>
            <p:cNvPr id="723" name="Google Shape;723;p55"/>
            <p:cNvSpPr/>
            <p:nvPr/>
          </p:nvSpPr>
          <p:spPr>
            <a:xfrm>
              <a:off x="4295150" y="5148725"/>
              <a:ext cx="4133400" cy="8082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432000" spcFirstLastPara="1" rIns="108000" wrap="square" tIns="91425">
              <a:noAutofit/>
            </a:bodyPr>
            <a:lstStyle/>
            <a:p>
              <a:pPr indent="0" lvl="0" marL="0" rtl="0" algn="l">
                <a:spcBef>
                  <a:spcPts val="0"/>
                </a:spcBef>
                <a:spcAft>
                  <a:spcPts val="0"/>
                </a:spcAft>
                <a:buNone/>
              </a:pPr>
              <a:r>
                <a:rPr lang="zh-TW" sz="2000">
                  <a:solidFill>
                    <a:srgbClr val="FFFFFF"/>
                  </a:solidFill>
                </a:rPr>
                <a:t>成就</a:t>
              </a:r>
              <a:endParaRPr sz="2000">
                <a:solidFill>
                  <a:srgbClr val="FFFFFF"/>
                </a:solidFill>
              </a:endParaRPr>
            </a:p>
            <a:p>
              <a:pPr indent="0" lvl="0" marL="0" rtl="0" algn="ctr">
                <a:spcBef>
                  <a:spcPts val="0"/>
                </a:spcBef>
                <a:spcAft>
                  <a:spcPts val="0"/>
                </a:spcAft>
                <a:buNone/>
              </a:pPr>
              <a:r>
                <a:rPr b="1" lang="zh-TW" sz="2400">
                  <a:solidFill>
                    <a:srgbClr val="FFFFFF"/>
                  </a:solidFill>
                </a:rPr>
                <a:t>NER畫重點達人</a:t>
              </a:r>
              <a:endParaRPr b="1" sz="2400">
                <a:solidFill>
                  <a:srgbClr val="FFFFFF"/>
                </a:solidFill>
              </a:endParaRPr>
            </a:p>
          </p:txBody>
        </p:sp>
        <p:sp>
          <p:nvSpPr>
            <p:cNvPr id="724" name="Google Shape;724;p55"/>
            <p:cNvSpPr/>
            <p:nvPr/>
          </p:nvSpPr>
          <p:spPr>
            <a:xfrm>
              <a:off x="3763900" y="5123250"/>
              <a:ext cx="897900" cy="879900"/>
            </a:xfrm>
            <a:prstGeom prst="roundRect">
              <a:avLst>
                <a:gd fmla="val 50000" name="adj"/>
              </a:avLst>
            </a:prstGeom>
            <a:solidFill>
              <a:srgbClr val="F1C232"/>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725" name="Google Shape;725;p55"/>
            <p:cNvPicPr preferRelativeResize="0"/>
            <p:nvPr/>
          </p:nvPicPr>
          <p:blipFill>
            <a:blip r:embed="rId3">
              <a:alphaModFix/>
            </a:blip>
            <a:stretch>
              <a:fillRect/>
            </a:stretch>
          </p:blipFill>
          <p:spPr>
            <a:xfrm>
              <a:off x="3868975" y="5219325"/>
              <a:ext cx="687750" cy="687750"/>
            </a:xfrm>
            <a:prstGeom prst="rect">
              <a:avLst/>
            </a:prstGeom>
            <a:noFill/>
            <a:ln>
              <a:noFill/>
            </a:ln>
          </p:spPr>
        </p:pic>
      </p:grpSp>
      <p:pic>
        <p:nvPicPr>
          <p:cNvPr id="726" name="Google Shape;726;p55"/>
          <p:cNvPicPr preferRelativeResize="0"/>
          <p:nvPr/>
        </p:nvPicPr>
        <p:blipFill>
          <a:blip r:embed="rId4">
            <a:alphaModFix/>
          </a:blip>
          <a:stretch>
            <a:fillRect/>
          </a:stretch>
        </p:blipFill>
        <p:spPr>
          <a:xfrm>
            <a:off x="715550" y="3907396"/>
            <a:ext cx="2005726" cy="2095750"/>
          </a:xfrm>
          <a:prstGeom prst="rect">
            <a:avLst/>
          </a:prstGeom>
          <a:noFill/>
          <a:ln>
            <a:noFill/>
          </a:ln>
        </p:spPr>
      </p:pic>
      <p:sp>
        <p:nvSpPr>
          <p:cNvPr id="727" name="Google Shape;727;p55"/>
          <p:cNvSpPr txBox="1"/>
          <p:nvPr/>
        </p:nvSpPr>
        <p:spPr>
          <a:xfrm rot="-899570">
            <a:off x="2443336" y="4594139"/>
            <a:ext cx="2379606"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成功了</a:t>
            </a:r>
            <a:r>
              <a:rPr lang="zh-TW" sz="2400">
                <a:solidFill>
                  <a:srgbClr val="980000"/>
                </a:solidFill>
              </a:rPr>
              <a:t>！</a:t>
            </a:r>
            <a:endParaRPr sz="2400">
              <a:solidFill>
                <a:srgbClr val="98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5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733" name="Google Shape;733;p5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34" name="Google Shape;734;p5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35" name="Google Shape;735;p56"/>
          <p:cNvSpPr txBox="1"/>
          <p:nvPr>
            <p:ph type="title"/>
          </p:nvPr>
        </p:nvSpPr>
        <p:spPr>
          <a:xfrm>
            <a:off x="715550" y="506775"/>
            <a:ext cx="7713000" cy="6897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3200"/>
              <a:t>深入程式碼細節</a:t>
            </a:r>
            <a:endParaRPr b="0" sz="3200"/>
          </a:p>
          <a:p>
            <a:pPr indent="0" lvl="0" marL="0" rtl="0" algn="ctr">
              <a:spcBef>
                <a:spcPts val="0"/>
              </a:spcBef>
              <a:spcAft>
                <a:spcPts val="0"/>
              </a:spcAft>
              <a:buNone/>
            </a:pPr>
            <a:r>
              <a:rPr lang="zh-TW"/>
              <a:t>輸入文本</a:t>
            </a:r>
            <a:endParaRPr/>
          </a:p>
        </p:txBody>
      </p:sp>
      <p:pic>
        <p:nvPicPr>
          <p:cNvPr id="736" name="Google Shape;736;p56"/>
          <p:cNvPicPr preferRelativeResize="0"/>
          <p:nvPr/>
        </p:nvPicPr>
        <p:blipFill rotWithShape="1">
          <a:blip r:embed="rId3">
            <a:alphaModFix/>
          </a:blip>
          <a:srcRect b="12920" l="0" r="0" t="15854"/>
          <a:stretch/>
        </p:blipFill>
        <p:spPr>
          <a:xfrm>
            <a:off x="0" y="1592825"/>
            <a:ext cx="9144000" cy="4315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42" name="Google Shape;742;p5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深入</a:t>
            </a:r>
            <a:r>
              <a:rPr lang="zh-TW"/>
              <a:t>任務步驟</a:t>
            </a:r>
            <a:endParaRPr/>
          </a:p>
        </p:txBody>
      </p:sp>
      <p:sp>
        <p:nvSpPr>
          <p:cNvPr id="743" name="Google Shape;743;p5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44" name="Google Shape;744;p5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745" name="Google Shape;745;p5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46" name="Google Shape;746;p57"/>
          <p:cNvSpPr/>
          <p:nvPr/>
        </p:nvSpPr>
        <p:spPr>
          <a:xfrm>
            <a:off x="1351150" y="3395500"/>
            <a:ext cx="1740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72000" spcFirstLastPara="1" rIns="0" wrap="square" tIns="91425">
            <a:noAutofit/>
          </a:bodyPr>
          <a:lstStyle/>
          <a:p>
            <a:pPr indent="0" lvl="0" marL="0" rtl="0" algn="ctr">
              <a:spcBef>
                <a:spcPts val="0"/>
              </a:spcBef>
              <a:spcAft>
                <a:spcPts val="0"/>
              </a:spcAft>
              <a:buNone/>
            </a:pPr>
            <a:r>
              <a:rPr lang="zh-TW" sz="2400">
                <a:solidFill>
                  <a:srgbClr val="666666"/>
                </a:solidFill>
                <a:latin typeface="Consolas"/>
                <a:ea typeface="Consolas"/>
                <a:cs typeface="Consolas"/>
                <a:sym typeface="Consolas"/>
              </a:rPr>
              <a:t>#NER任務</a:t>
            </a:r>
            <a:endParaRPr sz="2400">
              <a:solidFill>
                <a:srgbClr val="666666"/>
              </a:solidFill>
              <a:latin typeface="Consolas"/>
              <a:ea typeface="Consolas"/>
              <a:cs typeface="Consolas"/>
              <a:sym typeface="Consolas"/>
            </a:endParaRPr>
          </a:p>
        </p:txBody>
      </p:sp>
      <p:grpSp>
        <p:nvGrpSpPr>
          <p:cNvPr id="747" name="Google Shape;747;p57"/>
          <p:cNvGrpSpPr/>
          <p:nvPr/>
        </p:nvGrpSpPr>
        <p:grpSpPr>
          <a:xfrm>
            <a:off x="715539" y="3342898"/>
            <a:ext cx="765458" cy="784392"/>
            <a:chOff x="1985225" y="1274675"/>
            <a:chExt cx="679200" cy="696000"/>
          </a:xfrm>
        </p:grpSpPr>
        <p:sp>
          <p:nvSpPr>
            <p:cNvPr id="748" name="Google Shape;748;p5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749" name="Google Shape;749;p5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750" name="Google Shape;750;p57"/>
          <p:cNvSpPr/>
          <p:nvPr/>
        </p:nvSpPr>
        <p:spPr>
          <a:xfrm>
            <a:off x="4908800" y="139392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#設定text_list</a:t>
            </a:r>
            <a:endParaRPr sz="2400">
              <a:solidFill>
                <a:srgbClr val="666666"/>
              </a:solidFill>
              <a:latin typeface="Consolas"/>
              <a:ea typeface="Consolas"/>
              <a:cs typeface="Consolas"/>
              <a:sym typeface="Consolas"/>
            </a:endParaRPr>
          </a:p>
        </p:txBody>
      </p:sp>
      <p:grpSp>
        <p:nvGrpSpPr>
          <p:cNvPr id="751" name="Google Shape;751;p57"/>
          <p:cNvGrpSpPr/>
          <p:nvPr/>
        </p:nvGrpSpPr>
        <p:grpSpPr>
          <a:xfrm>
            <a:off x="4273189" y="1341323"/>
            <a:ext cx="765458" cy="784392"/>
            <a:chOff x="1985225" y="1274675"/>
            <a:chExt cx="679200" cy="696000"/>
          </a:xfrm>
        </p:grpSpPr>
        <p:sp>
          <p:nvSpPr>
            <p:cNvPr id="752" name="Google Shape;752;p5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753" name="Google Shape;753;p5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754" name="Google Shape;754;p57"/>
          <p:cNvSpPr/>
          <p:nvPr/>
        </p:nvSpPr>
        <p:spPr>
          <a:xfrm>
            <a:off x="4908800" y="273927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#準備NER工具</a:t>
            </a:r>
            <a:endParaRPr sz="2400">
              <a:solidFill>
                <a:srgbClr val="666666"/>
              </a:solidFill>
              <a:latin typeface="Consolas"/>
              <a:ea typeface="Consolas"/>
              <a:cs typeface="Consolas"/>
              <a:sym typeface="Consolas"/>
            </a:endParaRPr>
          </a:p>
        </p:txBody>
      </p:sp>
      <p:grpSp>
        <p:nvGrpSpPr>
          <p:cNvPr id="755" name="Google Shape;755;p57"/>
          <p:cNvGrpSpPr/>
          <p:nvPr/>
        </p:nvGrpSpPr>
        <p:grpSpPr>
          <a:xfrm>
            <a:off x="4273189" y="2686673"/>
            <a:ext cx="765458" cy="784392"/>
            <a:chOff x="1985225" y="1274675"/>
            <a:chExt cx="679200" cy="696000"/>
          </a:xfrm>
        </p:grpSpPr>
        <p:sp>
          <p:nvSpPr>
            <p:cNvPr id="756" name="Google Shape;756;p5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757" name="Google Shape;757;p5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758" name="Google Shape;758;p57"/>
          <p:cNvSpPr/>
          <p:nvPr/>
        </p:nvSpPr>
        <p:spPr>
          <a:xfrm>
            <a:off x="4908800" y="4179900"/>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#執行NER分析</a:t>
            </a:r>
            <a:endParaRPr sz="2400">
              <a:solidFill>
                <a:srgbClr val="666666"/>
              </a:solidFill>
              <a:latin typeface="Consolas"/>
              <a:ea typeface="Consolas"/>
              <a:cs typeface="Consolas"/>
              <a:sym typeface="Consolas"/>
            </a:endParaRPr>
          </a:p>
        </p:txBody>
      </p:sp>
      <p:grpSp>
        <p:nvGrpSpPr>
          <p:cNvPr id="759" name="Google Shape;759;p57"/>
          <p:cNvGrpSpPr/>
          <p:nvPr/>
        </p:nvGrpSpPr>
        <p:grpSpPr>
          <a:xfrm>
            <a:off x="4273189" y="4127298"/>
            <a:ext cx="765458" cy="784392"/>
            <a:chOff x="1985225" y="1274675"/>
            <a:chExt cx="679200" cy="696000"/>
          </a:xfrm>
        </p:grpSpPr>
        <p:sp>
          <p:nvSpPr>
            <p:cNvPr id="760" name="Google Shape;760;p5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761" name="Google Shape;761;p5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762" name="Google Shape;762;p57"/>
          <p:cNvSpPr/>
          <p:nvPr/>
        </p:nvSpPr>
        <p:spPr>
          <a:xfrm>
            <a:off x="4908800" y="536812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#儲存output.csv</a:t>
            </a:r>
            <a:endParaRPr sz="2400">
              <a:solidFill>
                <a:srgbClr val="666666"/>
              </a:solidFill>
              <a:latin typeface="Consolas"/>
              <a:ea typeface="Consolas"/>
              <a:cs typeface="Consolas"/>
              <a:sym typeface="Consolas"/>
            </a:endParaRPr>
          </a:p>
        </p:txBody>
      </p:sp>
      <p:grpSp>
        <p:nvGrpSpPr>
          <p:cNvPr id="763" name="Google Shape;763;p57"/>
          <p:cNvGrpSpPr/>
          <p:nvPr/>
        </p:nvGrpSpPr>
        <p:grpSpPr>
          <a:xfrm>
            <a:off x="4273189" y="5315523"/>
            <a:ext cx="765458" cy="784392"/>
            <a:chOff x="1985225" y="1274675"/>
            <a:chExt cx="679200" cy="696000"/>
          </a:xfrm>
        </p:grpSpPr>
        <p:sp>
          <p:nvSpPr>
            <p:cNvPr id="764" name="Google Shape;764;p57"/>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765" name="Google Shape;765;p57"/>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766" name="Google Shape;766;p57"/>
          <p:cNvSpPr/>
          <p:nvPr/>
        </p:nvSpPr>
        <p:spPr>
          <a:xfrm rot="10800000">
            <a:off x="3368411" y="1648609"/>
            <a:ext cx="753600" cy="4250400"/>
          </a:xfrm>
          <a:prstGeom prst="rightBrace">
            <a:avLst>
              <a:gd fmla="val 50000" name="adj1"/>
              <a:gd fmla="val 50000" name="adj2"/>
            </a:avLst>
          </a:prstGeom>
          <a:noFill/>
          <a:ln cap="flat" cmpd="sng" w="38100">
            <a:solidFill>
              <a:srgbClr val="7F6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7"/>
          <p:cNvSpPr/>
          <p:nvPr/>
        </p:nvSpPr>
        <p:spPr>
          <a:xfrm>
            <a:off x="4168075" y="1214350"/>
            <a:ext cx="4143000" cy="1092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58"/>
          <p:cNvPicPr preferRelativeResize="0"/>
          <p:nvPr/>
        </p:nvPicPr>
        <p:blipFill>
          <a:blip r:embed="rId3">
            <a:alphaModFix/>
          </a:blip>
          <a:stretch>
            <a:fillRect/>
          </a:stretch>
        </p:blipFill>
        <p:spPr>
          <a:xfrm>
            <a:off x="715562" y="2047425"/>
            <a:ext cx="7713000" cy="3221646"/>
          </a:xfrm>
          <a:prstGeom prst="rect">
            <a:avLst/>
          </a:prstGeom>
          <a:noFill/>
          <a:ln>
            <a:noFill/>
          </a:ln>
        </p:spPr>
      </p:pic>
      <p:sp>
        <p:nvSpPr>
          <p:cNvPr id="773" name="Google Shape;773;p5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範例</a:t>
            </a:r>
            <a:r>
              <a:rPr lang="zh-TW"/>
              <a:t>只有1份</a:t>
            </a:r>
            <a:r>
              <a:rPr lang="zh-TW"/>
              <a:t>文件</a:t>
            </a:r>
            <a:endParaRPr/>
          </a:p>
        </p:txBody>
      </p:sp>
      <p:sp>
        <p:nvSpPr>
          <p:cNvPr id="774" name="Google Shape;774;p5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75" name="Google Shape;775;p5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設定text_list (1/3)</a:t>
            </a:r>
            <a:endParaRPr/>
          </a:p>
        </p:txBody>
      </p:sp>
      <p:sp>
        <p:nvSpPr>
          <p:cNvPr id="776" name="Google Shape;776;p5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77" name="Google Shape;777;p5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778" name="Google Shape;778;p58"/>
          <p:cNvSpPr/>
          <p:nvPr/>
        </p:nvSpPr>
        <p:spPr>
          <a:xfrm>
            <a:off x="5661723" y="2785200"/>
            <a:ext cx="3091500" cy="1136400"/>
          </a:xfrm>
          <a:prstGeom prst="wedgeRoundRectCallout">
            <a:avLst>
              <a:gd fmla="val -39673" name="adj1"/>
              <a:gd fmla="val 8168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用list設定要分析的</a:t>
            </a:r>
            <a:r>
              <a:rPr lang="zh-TW" sz="2400">
                <a:solidFill>
                  <a:srgbClr val="FFFFFF"/>
                </a:solidFill>
              </a:rPr>
              <a:t>文件，用雙引號包裹</a:t>
            </a:r>
            <a:endParaRPr sz="2400">
              <a:solidFill>
                <a:srgbClr val="FFFFFF"/>
              </a:solidFill>
            </a:endParaRPr>
          </a:p>
        </p:txBody>
      </p:sp>
      <p:sp>
        <p:nvSpPr>
          <p:cNvPr id="779" name="Google Shape;779;p58"/>
          <p:cNvSpPr/>
          <p:nvPr/>
        </p:nvSpPr>
        <p:spPr>
          <a:xfrm>
            <a:off x="1780709" y="5186883"/>
            <a:ext cx="2582100" cy="1136400"/>
          </a:xfrm>
          <a:prstGeom prst="wedgeRoundRectCallout">
            <a:avLst>
              <a:gd fmla="val -7208" name="adj1"/>
              <a:gd fmla="val -9018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第一個文件的text_idx是0</a:t>
            </a:r>
            <a:endParaRPr sz="24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59"/>
          <p:cNvPicPr preferRelativeResize="0"/>
          <p:nvPr/>
        </p:nvPicPr>
        <p:blipFill>
          <a:blip r:embed="rId3">
            <a:alphaModFix/>
          </a:blip>
          <a:stretch>
            <a:fillRect/>
          </a:stretch>
        </p:blipFill>
        <p:spPr>
          <a:xfrm>
            <a:off x="666810" y="2092800"/>
            <a:ext cx="7873848" cy="3308050"/>
          </a:xfrm>
          <a:prstGeom prst="rect">
            <a:avLst/>
          </a:prstGeom>
          <a:noFill/>
          <a:ln>
            <a:noFill/>
          </a:ln>
        </p:spPr>
      </p:pic>
      <p:sp>
        <p:nvSpPr>
          <p:cNvPr id="785" name="Google Shape;785;p59"/>
          <p:cNvSpPr txBox="1"/>
          <p:nvPr>
            <p:ph idx="1" type="body"/>
          </p:nvPr>
        </p:nvSpPr>
        <p:spPr>
          <a:xfrm>
            <a:off x="715550" y="11127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試著加入第2</a:t>
            </a:r>
            <a:r>
              <a:rPr lang="zh-TW"/>
              <a:t>份文件</a:t>
            </a:r>
            <a:br>
              <a:rPr lang="zh-TW"/>
            </a:br>
            <a:r>
              <a:rPr lang="zh-TW"/>
              <a:t>"</a:t>
            </a:r>
            <a:r>
              <a:rPr lang="zh-TW"/>
              <a:t>教保員託法警朋友拍片訓話男童 台南教育局認做法不當"</a:t>
            </a:r>
            <a:endParaRPr/>
          </a:p>
        </p:txBody>
      </p:sp>
      <p:sp>
        <p:nvSpPr>
          <p:cNvPr id="786" name="Google Shape;786;p5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87" name="Google Shape;787;p5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設定text_list (2/3)</a:t>
            </a:r>
            <a:endParaRPr/>
          </a:p>
        </p:txBody>
      </p:sp>
      <p:sp>
        <p:nvSpPr>
          <p:cNvPr id="788" name="Google Shape;788;p5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89" name="Google Shape;789;p5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790" name="Google Shape;790;p59"/>
          <p:cNvSpPr/>
          <p:nvPr/>
        </p:nvSpPr>
        <p:spPr>
          <a:xfrm>
            <a:off x="1549575" y="4593300"/>
            <a:ext cx="6358500" cy="395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91" name="Google Shape;791;p59"/>
          <p:cNvSpPr/>
          <p:nvPr/>
        </p:nvSpPr>
        <p:spPr>
          <a:xfrm>
            <a:off x="7037775" y="4297100"/>
            <a:ext cx="375900" cy="395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92" name="Google Shape;792;p59"/>
          <p:cNvSpPr/>
          <p:nvPr/>
        </p:nvSpPr>
        <p:spPr>
          <a:xfrm>
            <a:off x="5661734" y="2785208"/>
            <a:ext cx="2582100" cy="1136400"/>
          </a:xfrm>
          <a:prstGeom prst="wedgeRoundRectCallout">
            <a:avLst>
              <a:gd fmla="val 12244" name="adj1"/>
              <a:gd fmla="val 8098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list的item之間要有「,」</a:t>
            </a:r>
            <a:endParaRPr sz="2400">
              <a:solidFill>
                <a:srgbClr val="FFFFFF"/>
              </a:solidFill>
            </a:endParaRPr>
          </a:p>
        </p:txBody>
      </p:sp>
      <p:sp>
        <p:nvSpPr>
          <p:cNvPr id="793" name="Google Shape;793;p59"/>
          <p:cNvSpPr/>
          <p:nvPr/>
        </p:nvSpPr>
        <p:spPr>
          <a:xfrm>
            <a:off x="1780709" y="5186883"/>
            <a:ext cx="2582100" cy="1136400"/>
          </a:xfrm>
          <a:prstGeom prst="wedgeRoundRectCallout">
            <a:avLst>
              <a:gd fmla="val -12512" name="adj1"/>
              <a:gd fmla="val -7893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第</a:t>
            </a:r>
            <a:r>
              <a:rPr lang="zh-TW" sz="2400">
                <a:solidFill>
                  <a:srgbClr val="FFFFFF"/>
                </a:solidFill>
              </a:rPr>
              <a:t>二份</a:t>
            </a:r>
            <a:r>
              <a:rPr lang="zh-TW" sz="2400">
                <a:solidFill>
                  <a:srgbClr val="FFFFFF"/>
                </a:solidFill>
              </a:rPr>
              <a:t>文</a:t>
            </a:r>
            <a:r>
              <a:rPr lang="zh-TW" sz="2400">
                <a:solidFill>
                  <a:srgbClr val="FFFFFF"/>
                </a:solidFill>
              </a:rPr>
              <a:t>件</a:t>
            </a:r>
            <a:br>
              <a:rPr lang="zh-TW" sz="2400">
                <a:solidFill>
                  <a:srgbClr val="FFFFFF"/>
                </a:solidFill>
              </a:rPr>
            </a:br>
            <a:r>
              <a:rPr lang="zh-TW" sz="2400">
                <a:solidFill>
                  <a:srgbClr val="FFFFFF"/>
                </a:solidFill>
              </a:rPr>
              <a:t>text_idx是1</a:t>
            </a:r>
            <a:endParaRPr sz="24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設定text_list (3/3)</a:t>
            </a:r>
            <a:endParaRPr/>
          </a:p>
        </p:txBody>
      </p:sp>
      <p:sp>
        <p:nvSpPr>
          <p:cNvPr id="799" name="Google Shape;799;p6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00" name="Google Shape;800;p6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801" name="Google Shape;801;p6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802" name="Google Shape;802;p60"/>
          <p:cNvPicPr preferRelativeResize="0"/>
          <p:nvPr/>
        </p:nvPicPr>
        <p:blipFill>
          <a:blip r:embed="rId3">
            <a:alphaModFix/>
          </a:blip>
          <a:stretch>
            <a:fillRect/>
          </a:stretch>
        </p:blipFill>
        <p:spPr>
          <a:xfrm>
            <a:off x="1417759" y="1946109"/>
            <a:ext cx="6407173" cy="3797463"/>
          </a:xfrm>
          <a:prstGeom prst="rect">
            <a:avLst/>
          </a:prstGeom>
          <a:noFill/>
          <a:ln>
            <a:noFill/>
          </a:ln>
        </p:spPr>
      </p:pic>
      <p:sp>
        <p:nvSpPr>
          <p:cNvPr id="803" name="Google Shape;803;p60"/>
          <p:cNvSpPr/>
          <p:nvPr/>
        </p:nvSpPr>
        <p:spPr>
          <a:xfrm>
            <a:off x="1549575" y="4912925"/>
            <a:ext cx="6139500" cy="395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804" name="Google Shape;804;p60"/>
          <p:cNvSpPr/>
          <p:nvPr/>
        </p:nvSpPr>
        <p:spPr>
          <a:xfrm>
            <a:off x="3241800" y="5515863"/>
            <a:ext cx="3743100" cy="708300"/>
          </a:xfrm>
          <a:prstGeom prst="wedgeRoundRectCallout">
            <a:avLst>
              <a:gd fmla="val -37314" name="adj1"/>
              <a:gd fmla="val -8613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分析出 台南教育局</a:t>
            </a:r>
            <a:r>
              <a:rPr baseline="-25000" lang="zh-TW" sz="2400">
                <a:solidFill>
                  <a:srgbClr val="FFFFFF"/>
                </a:solidFill>
              </a:rPr>
              <a:t>ORG</a:t>
            </a:r>
            <a:endParaRPr baseline="-25000" sz="2400">
              <a:solidFill>
                <a:srgbClr val="FFFFFF"/>
              </a:solidFill>
            </a:endParaRPr>
          </a:p>
        </p:txBody>
      </p:sp>
      <p:sp>
        <p:nvSpPr>
          <p:cNvPr id="805" name="Google Shape;805;p60"/>
          <p:cNvSpPr txBox="1"/>
          <p:nvPr>
            <p:ph idx="1" type="body"/>
          </p:nvPr>
        </p:nvSpPr>
        <p:spPr>
          <a:xfrm>
            <a:off x="715550" y="10365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關閉output.csv預覽、執行程式、</a:t>
            </a:r>
            <a:br>
              <a:rPr lang="zh-TW"/>
            </a:br>
            <a:r>
              <a:rPr lang="zh-TW"/>
              <a:t>重開output.csv的結果會是...</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61"/>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11" name="Google Shape;811;p61"/>
          <p:cNvSpPr txBox="1"/>
          <p:nvPr>
            <p:ph type="title"/>
          </p:nvPr>
        </p:nvSpPr>
        <p:spPr>
          <a:xfrm>
            <a:off x="715550" y="6435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想一想</a:t>
            </a:r>
            <a:endParaRPr/>
          </a:p>
        </p:txBody>
      </p:sp>
      <p:sp>
        <p:nvSpPr>
          <p:cNvPr id="812" name="Google Shape;812;p61"/>
          <p:cNvSpPr txBox="1"/>
          <p:nvPr>
            <p:ph idx="3" type="subTitle"/>
          </p:nvPr>
        </p:nvSpPr>
        <p:spPr>
          <a:xfrm>
            <a:off x="715425" y="5402200"/>
            <a:ext cx="5403000" cy="6237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長詞優先法可能的優缺點？</a:t>
            </a:r>
            <a:endParaRPr/>
          </a:p>
        </p:txBody>
      </p:sp>
      <p:sp>
        <p:nvSpPr>
          <p:cNvPr id="813" name="Google Shape;813;p6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14" name="Google Shape;814;p6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815" name="Google Shape;815;p61"/>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16" name="Google Shape;816;p61"/>
          <p:cNvSpPr/>
          <p:nvPr/>
        </p:nvSpPr>
        <p:spPr>
          <a:xfrm>
            <a:off x="909028" y="4172210"/>
            <a:ext cx="1737300" cy="679200"/>
          </a:xfrm>
          <a:prstGeom prst="roundRect">
            <a:avLst>
              <a:gd fmla="val 16667" name="adj"/>
            </a:avLst>
          </a:prstGeom>
          <a:solidFill>
            <a:srgbClr val="99999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台南</a:t>
            </a:r>
            <a:r>
              <a:rPr baseline="-25000" lang="zh-TW" sz="2400">
                <a:solidFill>
                  <a:srgbClr val="FFFFFF"/>
                </a:solidFill>
              </a:rPr>
              <a:t>GPE</a:t>
            </a:r>
            <a:endParaRPr baseline="-25000" sz="2400">
              <a:solidFill>
                <a:srgbClr val="FFFFFF"/>
              </a:solidFill>
            </a:endParaRPr>
          </a:p>
        </p:txBody>
      </p:sp>
      <p:sp>
        <p:nvSpPr>
          <p:cNvPr id="817" name="Google Shape;817;p61"/>
          <p:cNvSpPr/>
          <p:nvPr/>
        </p:nvSpPr>
        <p:spPr>
          <a:xfrm>
            <a:off x="3807038" y="4172198"/>
            <a:ext cx="23925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台南</a:t>
            </a:r>
            <a:r>
              <a:rPr lang="zh-TW" sz="2400">
                <a:solidFill>
                  <a:srgbClr val="FFFFFF"/>
                </a:solidFill>
              </a:rPr>
              <a:t>教育局</a:t>
            </a:r>
            <a:r>
              <a:rPr baseline="-25000" lang="zh-TW" sz="2400">
                <a:solidFill>
                  <a:srgbClr val="FFFFFF"/>
                </a:solidFill>
              </a:rPr>
              <a:t>ORG</a:t>
            </a:r>
            <a:endParaRPr baseline="-25000" sz="2400">
              <a:solidFill>
                <a:srgbClr val="FFFFFF"/>
              </a:solidFill>
            </a:endParaRPr>
          </a:p>
        </p:txBody>
      </p:sp>
      <p:sp>
        <p:nvSpPr>
          <p:cNvPr id="818" name="Google Shape;818;p61"/>
          <p:cNvSpPr/>
          <p:nvPr/>
        </p:nvSpPr>
        <p:spPr>
          <a:xfrm>
            <a:off x="3013500" y="2849100"/>
            <a:ext cx="374400" cy="374400"/>
          </a:xfrm>
          <a:prstGeom prst="ellipse">
            <a:avLst/>
          </a:prstGeom>
          <a:solidFill>
            <a:srgbClr val="99999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cxnSp>
        <p:nvCxnSpPr>
          <p:cNvPr id="819" name="Google Shape;819;p61"/>
          <p:cNvCxnSpPr>
            <a:stCxn id="818" idx="4"/>
            <a:endCxn id="816" idx="0"/>
          </p:cNvCxnSpPr>
          <p:nvPr/>
        </p:nvCxnSpPr>
        <p:spPr>
          <a:xfrm rot="5400000">
            <a:off x="2014950" y="2986350"/>
            <a:ext cx="948600" cy="1422900"/>
          </a:xfrm>
          <a:prstGeom prst="bentConnector3">
            <a:avLst>
              <a:gd fmla="val 50006" name="adj1"/>
            </a:avLst>
          </a:prstGeom>
          <a:noFill/>
          <a:ln cap="flat" cmpd="sng" w="38100">
            <a:solidFill>
              <a:srgbClr val="999999"/>
            </a:solidFill>
            <a:prstDash val="solid"/>
            <a:round/>
            <a:headEnd len="med" w="med" type="none"/>
            <a:tailEnd len="med" w="med" type="triangle"/>
          </a:ln>
        </p:spPr>
      </p:cxnSp>
      <p:cxnSp>
        <p:nvCxnSpPr>
          <p:cNvPr id="820" name="Google Shape;820;p61"/>
          <p:cNvCxnSpPr>
            <a:stCxn id="818" idx="4"/>
            <a:endCxn id="817" idx="0"/>
          </p:cNvCxnSpPr>
          <p:nvPr/>
        </p:nvCxnSpPr>
        <p:spPr>
          <a:xfrm flipH="1" rot="-5400000">
            <a:off x="3627750" y="2796450"/>
            <a:ext cx="948600" cy="1802700"/>
          </a:xfrm>
          <a:prstGeom prst="bentConnector3">
            <a:avLst>
              <a:gd fmla="val 50005" name="adj1"/>
            </a:avLst>
          </a:prstGeom>
          <a:noFill/>
          <a:ln cap="flat" cmpd="sng" w="38100">
            <a:solidFill>
              <a:srgbClr val="4A86E8"/>
            </a:solidFill>
            <a:prstDash val="solid"/>
            <a:round/>
            <a:headEnd len="med" w="med" type="none"/>
            <a:tailEnd len="med" w="med" type="triangle"/>
          </a:ln>
        </p:spPr>
      </p:cxnSp>
      <p:sp>
        <p:nvSpPr>
          <p:cNvPr id="821" name="Google Shape;821;p61"/>
          <p:cNvSpPr/>
          <p:nvPr/>
        </p:nvSpPr>
        <p:spPr>
          <a:xfrm>
            <a:off x="986025" y="1958575"/>
            <a:ext cx="7086300" cy="14202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lnSpc>
                <a:spcPct val="150000"/>
              </a:lnSpc>
              <a:spcBef>
                <a:spcPts val="0"/>
              </a:spcBef>
              <a:spcAft>
                <a:spcPts val="0"/>
              </a:spcAft>
              <a:buNone/>
            </a:pPr>
            <a:r>
              <a:rPr lang="zh-TW" sz="2400"/>
              <a:t>教保員託法警朋友拍片訓話男童 </a:t>
            </a:r>
            <a:endParaRPr sz="2400"/>
          </a:p>
          <a:p>
            <a:pPr indent="0" lvl="0" marL="0" rtl="0" algn="ctr">
              <a:lnSpc>
                <a:spcPct val="150000"/>
              </a:lnSpc>
              <a:spcBef>
                <a:spcPts val="0"/>
              </a:spcBef>
              <a:spcAft>
                <a:spcPts val="0"/>
              </a:spcAft>
              <a:buNone/>
            </a:pPr>
            <a:r>
              <a:rPr lang="zh-TW" sz="2400">
                <a:highlight>
                  <a:srgbClr val="FFFF00"/>
                </a:highlight>
              </a:rPr>
              <a:t>台南教育局</a:t>
            </a:r>
            <a:r>
              <a:rPr lang="zh-TW" sz="2400"/>
              <a:t>認做法不當</a:t>
            </a:r>
            <a:endParaRPr sz="2400">
              <a:solidFill>
                <a:srgbClr val="000000"/>
              </a:solidFill>
            </a:endParaRPr>
          </a:p>
        </p:txBody>
      </p:sp>
      <p:pic>
        <p:nvPicPr>
          <p:cNvPr id="822" name="Google Shape;822;p61"/>
          <p:cNvPicPr preferRelativeResize="0"/>
          <p:nvPr/>
        </p:nvPicPr>
        <p:blipFill>
          <a:blip r:embed="rId3">
            <a:alphaModFix/>
          </a:blip>
          <a:stretch>
            <a:fillRect/>
          </a:stretch>
        </p:blipFill>
        <p:spPr>
          <a:xfrm>
            <a:off x="6118325" y="3184125"/>
            <a:ext cx="2624050" cy="3147501"/>
          </a:xfrm>
          <a:prstGeom prst="rect">
            <a:avLst/>
          </a:prstGeom>
          <a:noFill/>
          <a:ln>
            <a:noFill/>
          </a:ln>
        </p:spPr>
      </p:pic>
      <p:pic>
        <p:nvPicPr>
          <p:cNvPr descr="slide error bad" id="823" name="Google Shape;823;p61"/>
          <p:cNvPicPr preferRelativeResize="0"/>
          <p:nvPr/>
        </p:nvPicPr>
        <p:blipFill>
          <a:blip r:embed="rId4">
            <a:alphaModFix/>
          </a:blip>
          <a:stretch>
            <a:fillRect/>
          </a:stretch>
        </p:blipFill>
        <p:spPr>
          <a:xfrm>
            <a:off x="2069824" y="3435822"/>
            <a:ext cx="548700" cy="548688"/>
          </a:xfrm>
          <a:prstGeom prst="rect">
            <a:avLst/>
          </a:prstGeom>
          <a:noFill/>
          <a:ln>
            <a:noFill/>
          </a:ln>
        </p:spPr>
      </p:pic>
      <p:sp>
        <p:nvSpPr>
          <p:cNvPr id="824" name="Google Shape;824;p61"/>
          <p:cNvSpPr txBox="1"/>
          <p:nvPr/>
        </p:nvSpPr>
        <p:spPr>
          <a:xfrm>
            <a:off x="2362300" y="3649000"/>
            <a:ext cx="3000000" cy="52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000"/>
              </a:spcAft>
              <a:buNone/>
            </a:pPr>
            <a:r>
              <a:rPr lang="zh-TW" sz="2200">
                <a:solidFill>
                  <a:srgbClr val="4A86E8"/>
                </a:solidFill>
                <a:latin typeface="Lexend Medium"/>
                <a:ea typeface="Lexend Medium"/>
                <a:cs typeface="Lexend Medium"/>
                <a:sym typeface="Lexend Medium"/>
              </a:rPr>
              <a:t>長詞優先</a:t>
            </a:r>
            <a:endParaRPr>
              <a:solidFill>
                <a:srgbClr val="4A86E8"/>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2"/>
          <p:cNvSpPr/>
          <p:nvPr/>
        </p:nvSpPr>
        <p:spPr>
          <a:xfrm>
            <a:off x="5688200" y="1815150"/>
            <a:ext cx="2305500" cy="2133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0" name="Google Shape;830;p62"/>
          <p:cNvPicPr preferRelativeResize="0"/>
          <p:nvPr/>
        </p:nvPicPr>
        <p:blipFill>
          <a:blip r:embed="rId3">
            <a:alphaModFix/>
          </a:blip>
          <a:stretch>
            <a:fillRect/>
          </a:stretch>
        </p:blipFill>
        <p:spPr>
          <a:xfrm>
            <a:off x="1079925" y="0"/>
            <a:ext cx="6984151" cy="4986650"/>
          </a:xfrm>
          <a:prstGeom prst="rect">
            <a:avLst/>
          </a:prstGeom>
          <a:noFill/>
          <a:ln>
            <a:noFill/>
          </a:ln>
        </p:spPr>
      </p:pic>
      <p:sp>
        <p:nvSpPr>
          <p:cNvPr id="831" name="Google Shape;831;p6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32" name="Google Shape;832;p62"/>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latin typeface="Outfit"/>
                <a:ea typeface="Outfit"/>
                <a:cs typeface="Outfit"/>
                <a:sym typeface="Outfit"/>
              </a:rPr>
              <a:t>實作2-2. </a:t>
            </a:r>
            <a:r>
              <a:rPr b="1" lang="zh-TW" sz="4200">
                <a:latin typeface="Outfit"/>
                <a:ea typeface="Outfit"/>
                <a:cs typeface="Outfit"/>
                <a:sym typeface="Outfit"/>
              </a:rPr>
              <a:t>讀取檔案實作NER</a:t>
            </a:r>
            <a:endParaRPr b="1" sz="4200">
              <a:solidFill>
                <a:srgbClr val="000000"/>
              </a:solidFill>
              <a:latin typeface="Outfit"/>
              <a:ea typeface="Outfit"/>
              <a:cs typeface="Outfit"/>
              <a:sym typeface="Outfit"/>
            </a:endParaRPr>
          </a:p>
        </p:txBody>
      </p:sp>
      <p:sp>
        <p:nvSpPr>
          <p:cNvPr id="833" name="Google Shape;833;p62"/>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6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39" name="Google Shape;839;p6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40" name="Google Shape;840;p6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輸入文件</a:t>
            </a:r>
            <a:endParaRPr/>
          </a:p>
        </p:txBody>
      </p:sp>
      <p:sp>
        <p:nvSpPr>
          <p:cNvPr id="841" name="Google Shape;841;p6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42" name="Google Shape;842;p6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843" name="Google Shape;843;p63"/>
          <p:cNvGraphicFramePr/>
          <p:nvPr/>
        </p:nvGraphicFramePr>
        <p:xfrm>
          <a:off x="754063" y="1993800"/>
          <a:ext cx="3000000" cy="3000000"/>
        </p:xfrm>
        <a:graphic>
          <a:graphicData uri="http://schemas.openxmlformats.org/drawingml/2006/table">
            <a:tbl>
              <a:tblPr>
                <a:noFill/>
                <a:tableStyleId>{2B9B161A-1E45-4360-A3FA-563939896DA0}</a:tableStyleId>
              </a:tblPr>
              <a:tblGrid>
                <a:gridCol w="7713000"/>
              </a:tblGrid>
              <a:tr h="381000">
                <a:tc>
                  <a:txBody>
                    <a:bodyPr/>
                    <a:lstStyle/>
                    <a:p>
                      <a:pPr indent="0" lvl="0" marL="0" rtl="0" algn="ctr">
                        <a:spcBef>
                          <a:spcPts val="0"/>
                        </a:spcBef>
                        <a:spcAft>
                          <a:spcPts val="0"/>
                        </a:spcAft>
                        <a:buNone/>
                      </a:pPr>
                      <a:r>
                        <a:rPr lang="zh-TW" sz="2200">
                          <a:solidFill>
                            <a:srgbClr val="FFFFFF"/>
                          </a:solidFill>
                        </a:rPr>
                        <a:t>title</a:t>
                      </a:r>
                      <a:endParaRPr sz="22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spcBef>
                          <a:spcPts val="0"/>
                        </a:spcBef>
                        <a:spcAft>
                          <a:spcPts val="0"/>
                        </a:spcAft>
                        <a:buNone/>
                      </a:pPr>
                      <a:r>
                        <a:rPr lang="zh-TW" sz="2200"/>
                        <a:t>彰化保安林生態護坡見效 3年監測PM2.5濃度減26%</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2200"/>
                        <a:t>教保員託法警朋友拍片訓話男童 台南教育局認做法不當</a:t>
                      </a:r>
                      <a:endParaRPr sz="22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bl>
          </a:graphicData>
        </a:graphic>
      </p:graphicFrame>
      <p:sp>
        <p:nvSpPr>
          <p:cNvPr id="844" name="Google Shape;844;p63"/>
          <p:cNvSpPr/>
          <p:nvPr/>
        </p:nvSpPr>
        <p:spPr>
          <a:xfrm>
            <a:off x="1305500" y="1393925"/>
            <a:ext cx="2501700" cy="679200"/>
          </a:xfrm>
          <a:prstGeom prst="roundRect">
            <a:avLst>
              <a:gd fmla="val 16667" name="adj"/>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72000" spcFirstLastPara="1" rIns="0" wrap="square" tIns="91425">
            <a:noAutofit/>
          </a:bodyPr>
          <a:lstStyle/>
          <a:p>
            <a:pPr indent="0" lvl="0" marL="0" rtl="0" algn="ctr">
              <a:spcBef>
                <a:spcPts val="0"/>
              </a:spcBef>
              <a:spcAft>
                <a:spcPts val="0"/>
              </a:spcAft>
              <a:buNone/>
            </a:pPr>
            <a:r>
              <a:rPr lang="zh-TW" sz="2400">
                <a:solidFill>
                  <a:srgbClr val="666666"/>
                </a:solidFill>
                <a:latin typeface="Consolas"/>
                <a:ea typeface="Consolas"/>
                <a:cs typeface="Consolas"/>
                <a:sym typeface="Consolas"/>
              </a:rPr>
              <a:t>text_list.csv</a:t>
            </a:r>
            <a:endParaRPr sz="2400">
              <a:solidFill>
                <a:srgbClr val="666666"/>
              </a:solidFill>
              <a:latin typeface="Consolas"/>
              <a:ea typeface="Consolas"/>
              <a:cs typeface="Consolas"/>
              <a:sym typeface="Consolas"/>
            </a:endParaRPr>
          </a:p>
        </p:txBody>
      </p:sp>
      <p:sp>
        <p:nvSpPr>
          <p:cNvPr id="845" name="Google Shape;845;p63"/>
          <p:cNvSpPr/>
          <p:nvPr/>
        </p:nvSpPr>
        <p:spPr>
          <a:xfrm>
            <a:off x="743426" y="1341323"/>
            <a:ext cx="618385" cy="784392"/>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descr="google spreadsheet.png" id="846" name="Google Shape;846;p63"/>
          <p:cNvPicPr preferRelativeResize="0"/>
          <p:nvPr/>
        </p:nvPicPr>
        <p:blipFill>
          <a:blip r:embed="rId3">
            <a:alphaModFix/>
          </a:blip>
          <a:stretch>
            <a:fillRect/>
          </a:stretch>
        </p:blipFill>
        <p:spPr>
          <a:xfrm>
            <a:off x="778263" y="1379213"/>
            <a:ext cx="548700" cy="708631"/>
          </a:xfrm>
          <a:prstGeom prst="rect">
            <a:avLst/>
          </a:prstGeom>
          <a:noFill/>
          <a:ln>
            <a:noFill/>
          </a:ln>
        </p:spPr>
      </p:pic>
      <p:grpSp>
        <p:nvGrpSpPr>
          <p:cNvPr id="847" name="Google Shape;847;p63"/>
          <p:cNvGrpSpPr/>
          <p:nvPr/>
        </p:nvGrpSpPr>
        <p:grpSpPr>
          <a:xfrm>
            <a:off x="2064813" y="4649825"/>
            <a:ext cx="5014575" cy="879900"/>
            <a:chOff x="2809425" y="1848975"/>
            <a:chExt cx="5014575" cy="879900"/>
          </a:xfrm>
        </p:grpSpPr>
        <p:sp>
          <p:nvSpPr>
            <p:cNvPr id="848" name="Google Shape;848;p63"/>
            <p:cNvSpPr/>
            <p:nvPr/>
          </p:nvSpPr>
          <p:spPr>
            <a:xfrm>
              <a:off x="3404100" y="1851025"/>
              <a:ext cx="4419900" cy="8550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88000" spcFirstLastPara="1" rIns="108000" wrap="square" tIns="91425">
              <a:noAutofit/>
            </a:bodyPr>
            <a:lstStyle/>
            <a:p>
              <a:pPr indent="0" lvl="0" marL="0" rtl="0" algn="ctr">
                <a:spcBef>
                  <a:spcPts val="0"/>
                </a:spcBef>
                <a:spcAft>
                  <a:spcPts val="0"/>
                </a:spcAft>
                <a:buNone/>
              </a:pPr>
              <a:r>
                <a:rPr lang="zh-TW" sz="2400">
                  <a:solidFill>
                    <a:srgbClr val="FFFFFF"/>
                  </a:solidFill>
                </a:rPr>
                <a:t>實作2-2. </a:t>
              </a:r>
              <a:r>
                <a:rPr lang="zh-TW" sz="2400">
                  <a:solidFill>
                    <a:srgbClr val="FFFFFF"/>
                  </a:solidFill>
                </a:rPr>
                <a:t> 讀取檔案實作NER</a:t>
              </a:r>
              <a:endParaRPr sz="2400">
                <a:solidFill>
                  <a:srgbClr val="FFFFFF"/>
                </a:solidFill>
              </a:endParaRPr>
            </a:p>
            <a:p>
              <a:pPr indent="0" lvl="0" marL="0" rtl="0" algn="ctr">
                <a:spcBef>
                  <a:spcPts val="0"/>
                </a:spcBef>
                <a:spcAft>
                  <a:spcPts val="0"/>
                </a:spcAft>
                <a:buNone/>
              </a:pPr>
              <a:r>
                <a:rPr lang="zh-TW" sz="2400">
                  <a:solidFill>
                    <a:srgbClr val="FFFFFF"/>
                  </a:solidFill>
                </a:rPr>
                <a:t>text_list.csv</a:t>
              </a:r>
              <a:endParaRPr sz="2400">
                <a:solidFill>
                  <a:srgbClr val="FFFFFF"/>
                </a:solidFill>
              </a:endParaRPr>
            </a:p>
          </p:txBody>
        </p:sp>
        <p:sp>
          <p:nvSpPr>
            <p:cNvPr id="849" name="Google Shape;849;p63"/>
            <p:cNvSpPr/>
            <p:nvPr/>
          </p:nvSpPr>
          <p:spPr>
            <a:xfrm>
              <a:off x="2809425" y="1848975"/>
              <a:ext cx="897900" cy="879900"/>
            </a:xfrm>
            <a:prstGeom prst="roundRect">
              <a:avLst>
                <a:gd fmla="val 20852" name="adj"/>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850" name="Google Shape;850;p63"/>
            <p:cNvPicPr preferRelativeResize="0"/>
            <p:nvPr/>
          </p:nvPicPr>
          <p:blipFill>
            <a:blip r:embed="rId4">
              <a:alphaModFix/>
            </a:blip>
            <a:stretch>
              <a:fillRect/>
            </a:stretch>
          </p:blipFill>
          <p:spPr>
            <a:xfrm>
              <a:off x="2830900" y="1873925"/>
              <a:ext cx="854950" cy="854950"/>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6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56" name="Google Shape;856;p6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任務步驟</a:t>
            </a:r>
            <a:endParaRPr/>
          </a:p>
        </p:txBody>
      </p:sp>
      <p:sp>
        <p:nvSpPr>
          <p:cNvPr id="857" name="Google Shape;857;p6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58" name="Google Shape;858;p6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859" name="Google Shape;859;p6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60" name="Google Shape;860;p64"/>
          <p:cNvSpPr/>
          <p:nvPr/>
        </p:nvSpPr>
        <p:spPr>
          <a:xfrm>
            <a:off x="1351150" y="3395500"/>
            <a:ext cx="19272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72000" spcFirstLastPara="1" rIns="0" wrap="square" tIns="91425">
            <a:noAutofit/>
          </a:bodyPr>
          <a:lstStyle/>
          <a:p>
            <a:pPr indent="0" lvl="0" marL="0" rtl="0" algn="ctr">
              <a:spcBef>
                <a:spcPts val="0"/>
              </a:spcBef>
              <a:spcAft>
                <a:spcPts val="0"/>
              </a:spcAft>
              <a:buNone/>
            </a:pPr>
            <a:r>
              <a:rPr lang="zh-TW" sz="2400">
                <a:solidFill>
                  <a:srgbClr val="666666"/>
                </a:solidFill>
                <a:latin typeface="Consolas"/>
                <a:ea typeface="Consolas"/>
                <a:cs typeface="Consolas"/>
                <a:sym typeface="Consolas"/>
              </a:rPr>
              <a:t>#</a:t>
            </a:r>
            <a:r>
              <a:rPr lang="zh-TW" sz="2400">
                <a:solidFill>
                  <a:srgbClr val="666666"/>
                </a:solidFill>
                <a:latin typeface="Consolas"/>
                <a:ea typeface="Consolas"/>
                <a:cs typeface="Consolas"/>
                <a:sym typeface="Consolas"/>
              </a:rPr>
              <a:t>從檔案</a:t>
            </a:r>
            <a:r>
              <a:rPr lang="zh-TW" sz="2400">
                <a:solidFill>
                  <a:srgbClr val="666666"/>
                </a:solidFill>
                <a:latin typeface="Consolas"/>
                <a:ea typeface="Consolas"/>
                <a:cs typeface="Consolas"/>
                <a:sym typeface="Consolas"/>
              </a:rPr>
              <a:t>NER</a:t>
            </a:r>
            <a:endParaRPr sz="2400">
              <a:solidFill>
                <a:srgbClr val="666666"/>
              </a:solidFill>
              <a:latin typeface="Consolas"/>
              <a:ea typeface="Consolas"/>
              <a:cs typeface="Consolas"/>
              <a:sym typeface="Consolas"/>
            </a:endParaRPr>
          </a:p>
        </p:txBody>
      </p:sp>
      <p:grpSp>
        <p:nvGrpSpPr>
          <p:cNvPr id="861" name="Google Shape;861;p64"/>
          <p:cNvGrpSpPr/>
          <p:nvPr/>
        </p:nvGrpSpPr>
        <p:grpSpPr>
          <a:xfrm>
            <a:off x="715539" y="3342898"/>
            <a:ext cx="765458" cy="784392"/>
            <a:chOff x="1985225" y="1274675"/>
            <a:chExt cx="679200" cy="696000"/>
          </a:xfrm>
        </p:grpSpPr>
        <p:sp>
          <p:nvSpPr>
            <p:cNvPr id="862" name="Google Shape;862;p64"/>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863" name="Google Shape;863;p64"/>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864" name="Google Shape;864;p64"/>
          <p:cNvSpPr/>
          <p:nvPr/>
        </p:nvSpPr>
        <p:spPr>
          <a:xfrm>
            <a:off x="4908800" y="1393925"/>
            <a:ext cx="3474300" cy="679200"/>
          </a:xfrm>
          <a:prstGeom prst="roundRect">
            <a:avLst>
              <a:gd fmla="val 16667" name="adj"/>
            </a:avLst>
          </a:prstGeom>
          <a:solidFill>
            <a:srgbClr val="FFF2CC"/>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a:t>
            </a:r>
            <a:r>
              <a:rPr lang="zh-TW" sz="2400">
                <a:solidFill>
                  <a:srgbClr val="666666"/>
                </a:solidFill>
                <a:latin typeface="Consolas"/>
                <a:ea typeface="Consolas"/>
                <a:cs typeface="Consolas"/>
                <a:sym typeface="Consolas"/>
              </a:rPr>
              <a:t>讀取text_list.csv</a:t>
            </a:r>
            <a:endParaRPr sz="2400">
              <a:solidFill>
                <a:srgbClr val="666666"/>
              </a:solidFill>
              <a:latin typeface="Consolas"/>
              <a:ea typeface="Consolas"/>
              <a:cs typeface="Consolas"/>
              <a:sym typeface="Consolas"/>
            </a:endParaRPr>
          </a:p>
        </p:txBody>
      </p:sp>
      <p:grpSp>
        <p:nvGrpSpPr>
          <p:cNvPr id="865" name="Google Shape;865;p64"/>
          <p:cNvGrpSpPr/>
          <p:nvPr/>
        </p:nvGrpSpPr>
        <p:grpSpPr>
          <a:xfrm>
            <a:off x="4273189" y="1341323"/>
            <a:ext cx="765458" cy="784392"/>
            <a:chOff x="1985225" y="1274675"/>
            <a:chExt cx="679200" cy="696000"/>
          </a:xfrm>
        </p:grpSpPr>
        <p:sp>
          <p:nvSpPr>
            <p:cNvPr id="866" name="Google Shape;866;p64"/>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867" name="Google Shape;867;p64"/>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868" name="Google Shape;868;p64"/>
          <p:cNvSpPr/>
          <p:nvPr/>
        </p:nvSpPr>
        <p:spPr>
          <a:xfrm>
            <a:off x="4908800" y="273927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#準備NER工具</a:t>
            </a:r>
            <a:endParaRPr sz="2400">
              <a:solidFill>
                <a:srgbClr val="666666"/>
              </a:solidFill>
              <a:latin typeface="Consolas"/>
              <a:ea typeface="Consolas"/>
              <a:cs typeface="Consolas"/>
              <a:sym typeface="Consolas"/>
            </a:endParaRPr>
          </a:p>
        </p:txBody>
      </p:sp>
      <p:grpSp>
        <p:nvGrpSpPr>
          <p:cNvPr id="869" name="Google Shape;869;p64"/>
          <p:cNvGrpSpPr/>
          <p:nvPr/>
        </p:nvGrpSpPr>
        <p:grpSpPr>
          <a:xfrm>
            <a:off x="4273189" y="2686673"/>
            <a:ext cx="765458" cy="784392"/>
            <a:chOff x="1985225" y="1274675"/>
            <a:chExt cx="679200" cy="696000"/>
          </a:xfrm>
        </p:grpSpPr>
        <p:sp>
          <p:nvSpPr>
            <p:cNvPr id="870" name="Google Shape;870;p64"/>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871" name="Google Shape;871;p64"/>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872" name="Google Shape;872;p64"/>
          <p:cNvSpPr/>
          <p:nvPr/>
        </p:nvSpPr>
        <p:spPr>
          <a:xfrm>
            <a:off x="4908800" y="4179900"/>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#執行NER分析</a:t>
            </a:r>
            <a:endParaRPr sz="2400">
              <a:solidFill>
                <a:srgbClr val="666666"/>
              </a:solidFill>
              <a:latin typeface="Consolas"/>
              <a:ea typeface="Consolas"/>
              <a:cs typeface="Consolas"/>
              <a:sym typeface="Consolas"/>
            </a:endParaRPr>
          </a:p>
        </p:txBody>
      </p:sp>
      <p:grpSp>
        <p:nvGrpSpPr>
          <p:cNvPr id="873" name="Google Shape;873;p64"/>
          <p:cNvGrpSpPr/>
          <p:nvPr/>
        </p:nvGrpSpPr>
        <p:grpSpPr>
          <a:xfrm>
            <a:off x="4273189" y="4127298"/>
            <a:ext cx="765458" cy="784392"/>
            <a:chOff x="1985225" y="1274675"/>
            <a:chExt cx="679200" cy="696000"/>
          </a:xfrm>
        </p:grpSpPr>
        <p:sp>
          <p:nvSpPr>
            <p:cNvPr id="874" name="Google Shape;874;p64"/>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875" name="Google Shape;875;p64"/>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876" name="Google Shape;876;p64"/>
          <p:cNvSpPr/>
          <p:nvPr/>
        </p:nvSpPr>
        <p:spPr>
          <a:xfrm>
            <a:off x="4908800" y="5368125"/>
            <a:ext cx="3168600" cy="6792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16000" spcFirstLastPara="1" rIns="0" wrap="square" tIns="91425">
            <a:noAutofit/>
          </a:bodyPr>
          <a:lstStyle/>
          <a:p>
            <a:pPr indent="0" lvl="0" marL="0" rtl="0" algn="l">
              <a:spcBef>
                <a:spcPts val="0"/>
              </a:spcBef>
              <a:spcAft>
                <a:spcPts val="0"/>
              </a:spcAft>
              <a:buNone/>
            </a:pPr>
            <a:r>
              <a:rPr lang="zh-TW" sz="2400">
                <a:solidFill>
                  <a:srgbClr val="666666"/>
                </a:solidFill>
                <a:latin typeface="Consolas"/>
                <a:ea typeface="Consolas"/>
                <a:cs typeface="Consolas"/>
                <a:sym typeface="Consolas"/>
              </a:rPr>
              <a:t>#儲存output.csv</a:t>
            </a:r>
            <a:endParaRPr sz="2400">
              <a:solidFill>
                <a:srgbClr val="666666"/>
              </a:solidFill>
              <a:latin typeface="Consolas"/>
              <a:ea typeface="Consolas"/>
              <a:cs typeface="Consolas"/>
              <a:sym typeface="Consolas"/>
            </a:endParaRPr>
          </a:p>
        </p:txBody>
      </p:sp>
      <p:grpSp>
        <p:nvGrpSpPr>
          <p:cNvPr id="877" name="Google Shape;877;p64"/>
          <p:cNvGrpSpPr/>
          <p:nvPr/>
        </p:nvGrpSpPr>
        <p:grpSpPr>
          <a:xfrm>
            <a:off x="4273189" y="5315523"/>
            <a:ext cx="765458" cy="784392"/>
            <a:chOff x="1985225" y="1274675"/>
            <a:chExt cx="679200" cy="696000"/>
          </a:xfrm>
        </p:grpSpPr>
        <p:sp>
          <p:nvSpPr>
            <p:cNvPr id="878" name="Google Shape;878;p64"/>
            <p:cNvSpPr/>
            <p:nvPr/>
          </p:nvSpPr>
          <p:spPr>
            <a:xfrm>
              <a:off x="2050475" y="1274675"/>
              <a:ext cx="548700" cy="6960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879" name="Google Shape;879;p64"/>
            <p:cNvPicPr preferRelativeResize="0"/>
            <p:nvPr/>
          </p:nvPicPr>
          <p:blipFill>
            <a:blip r:embed="rId3">
              <a:alphaModFix/>
            </a:blip>
            <a:stretch>
              <a:fillRect/>
            </a:stretch>
          </p:blipFill>
          <p:spPr>
            <a:xfrm>
              <a:off x="1985225" y="1283075"/>
              <a:ext cx="679200" cy="679200"/>
            </a:xfrm>
            <a:prstGeom prst="rect">
              <a:avLst/>
            </a:prstGeom>
            <a:noFill/>
            <a:ln>
              <a:noFill/>
            </a:ln>
          </p:spPr>
        </p:pic>
      </p:grpSp>
      <p:sp>
        <p:nvSpPr>
          <p:cNvPr id="880" name="Google Shape;880;p64"/>
          <p:cNvSpPr/>
          <p:nvPr/>
        </p:nvSpPr>
        <p:spPr>
          <a:xfrm rot="10800000">
            <a:off x="3368411" y="1648609"/>
            <a:ext cx="753600" cy="4250400"/>
          </a:xfrm>
          <a:prstGeom prst="rightBrace">
            <a:avLst>
              <a:gd fmla="val 50000" name="adj1"/>
              <a:gd fmla="val 50000" name="adj2"/>
            </a:avLst>
          </a:prstGeom>
          <a:noFill/>
          <a:ln cap="flat" cmpd="sng" w="38100">
            <a:solidFill>
              <a:srgbClr val="7F6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9"/>
          <p:cNvSpPr/>
          <p:nvPr/>
        </p:nvSpPr>
        <p:spPr>
          <a:xfrm>
            <a:off x="1294325" y="1815150"/>
            <a:ext cx="1875000" cy="28254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29"/>
          <p:cNvPicPr preferRelativeResize="0"/>
          <p:nvPr/>
        </p:nvPicPr>
        <p:blipFill>
          <a:blip r:embed="rId3">
            <a:alphaModFix/>
          </a:blip>
          <a:stretch>
            <a:fillRect/>
          </a:stretch>
        </p:blipFill>
        <p:spPr>
          <a:xfrm>
            <a:off x="1079925" y="0"/>
            <a:ext cx="6984151" cy="4986650"/>
          </a:xfrm>
          <a:prstGeom prst="rect">
            <a:avLst/>
          </a:prstGeom>
          <a:noFill/>
          <a:ln>
            <a:noFill/>
          </a:ln>
        </p:spPr>
      </p:pic>
      <p:sp>
        <p:nvSpPr>
          <p:cNvPr id="397" name="Google Shape;397;p29"/>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98" name="Google Shape;398;p29"/>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latin typeface="Outfit"/>
                <a:ea typeface="Outfit"/>
                <a:cs typeface="Outfit"/>
                <a:sym typeface="Outfit"/>
              </a:rPr>
              <a:t>命名實體識別</a:t>
            </a:r>
            <a:endParaRPr b="1" sz="4200">
              <a:solidFill>
                <a:srgbClr val="000000"/>
              </a:solidFill>
              <a:latin typeface="Outfit"/>
              <a:ea typeface="Outfit"/>
              <a:cs typeface="Outfit"/>
              <a:sym typeface="Outfit"/>
            </a:endParaRPr>
          </a:p>
        </p:txBody>
      </p:sp>
      <p:sp>
        <p:nvSpPr>
          <p:cNvPr id="399" name="Google Shape;399;p29"/>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65"/>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86" name="Google Shape;886;p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87" name="Google Shape;887;p65"/>
          <p:cNvSpPr txBox="1"/>
          <p:nvPr/>
        </p:nvSpPr>
        <p:spPr>
          <a:xfrm>
            <a:off x="4815513" y="1877475"/>
            <a:ext cx="3878100" cy="733200"/>
          </a:xfrm>
          <a:prstGeom prst="rect">
            <a:avLst/>
          </a:prstGeom>
          <a:noFill/>
          <a:ln>
            <a:noFill/>
          </a:ln>
        </p:spPr>
        <p:txBody>
          <a:bodyPr anchorCtr="0" anchor="b" bIns="91425" lIns="91425" spcFirstLastPara="1" rIns="91425" wrap="square" tIns="0">
            <a:noAutofit/>
          </a:bodyPr>
          <a:lstStyle/>
          <a:p>
            <a:pPr indent="0" lvl="0" marL="0" rtl="0" algn="l">
              <a:spcBef>
                <a:spcPts val="0"/>
              </a:spcBef>
              <a:spcAft>
                <a:spcPts val="0"/>
              </a:spcAft>
              <a:buNone/>
            </a:pPr>
            <a:r>
              <a:rPr b="1" lang="zh-TW" sz="4000">
                <a:latin typeface="Outfit"/>
                <a:ea typeface="Outfit"/>
                <a:cs typeface="Outfit"/>
                <a:sym typeface="Outfit"/>
              </a:rPr>
              <a:t>讀取檔案</a:t>
            </a:r>
            <a:endParaRPr b="1" sz="4000">
              <a:latin typeface="Outfit"/>
              <a:ea typeface="Outfit"/>
              <a:cs typeface="Outfit"/>
              <a:sym typeface="Outfit"/>
            </a:endParaRPr>
          </a:p>
          <a:p>
            <a:pPr indent="0" lvl="0" marL="0" rtl="0" algn="l">
              <a:spcBef>
                <a:spcPts val="0"/>
              </a:spcBef>
              <a:spcAft>
                <a:spcPts val="0"/>
              </a:spcAft>
              <a:buNone/>
            </a:pPr>
            <a:r>
              <a:rPr b="1" lang="zh-TW" sz="4000">
                <a:latin typeface="Outfit"/>
                <a:ea typeface="Outfit"/>
                <a:cs typeface="Outfit"/>
                <a:sym typeface="Outfit"/>
              </a:rPr>
              <a:t>實作NER</a:t>
            </a:r>
            <a:endParaRPr b="1" sz="4000">
              <a:latin typeface="Outfit"/>
              <a:ea typeface="Outfit"/>
              <a:cs typeface="Outfit"/>
              <a:sym typeface="Outfit"/>
            </a:endParaRPr>
          </a:p>
        </p:txBody>
      </p:sp>
      <p:sp>
        <p:nvSpPr>
          <p:cNvPr id="888" name="Google Shape;888;p65"/>
          <p:cNvSpPr txBox="1"/>
          <p:nvPr/>
        </p:nvSpPr>
        <p:spPr>
          <a:xfrm>
            <a:off x="4797988" y="2659750"/>
            <a:ext cx="3878100" cy="3238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1000"/>
              </a:spcBef>
              <a:spcAft>
                <a:spcPts val="0"/>
              </a:spcAft>
              <a:buClr>
                <a:srgbClr val="FF0000"/>
              </a:buClr>
              <a:buSzPts val="2200"/>
              <a:buFont typeface="Lexend Light"/>
              <a:buAutoNum type="arabicPeriod"/>
            </a:pPr>
            <a:r>
              <a:rPr lang="zh-TW" sz="2200">
                <a:solidFill>
                  <a:srgbClr val="FF0000"/>
                </a:solidFill>
                <a:latin typeface="Lexend Light"/>
                <a:ea typeface="Lexend Light"/>
                <a:cs typeface="Lexend Light"/>
                <a:sym typeface="Lexend Light"/>
              </a:rPr>
              <a:t>接續實作2-1</a:t>
            </a:r>
            <a:endParaRPr sz="2200">
              <a:solidFill>
                <a:srgbClr val="FF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FF0000"/>
              </a:buClr>
              <a:buSzPts val="2200"/>
              <a:buFont typeface="Lexend Light"/>
              <a:buAutoNum type="arabicPeriod"/>
            </a:pPr>
            <a:r>
              <a:rPr lang="zh-TW" sz="2200">
                <a:solidFill>
                  <a:srgbClr val="FF0000"/>
                </a:solidFill>
                <a:latin typeface="Lexend Light"/>
                <a:ea typeface="Lexend Light"/>
                <a:cs typeface="Lexend Light"/>
                <a:sym typeface="Lexend Light"/>
              </a:rPr>
              <a:t>取得並上傳text_list.csv</a:t>
            </a:r>
            <a:endParaRPr sz="2200">
              <a:solidFill>
                <a:srgbClr val="FF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FF0000"/>
              </a:buClr>
              <a:buSzPts val="2200"/>
              <a:buFont typeface="Lexend Light"/>
              <a:buAutoNum type="arabicPeriod"/>
            </a:pPr>
            <a:r>
              <a:rPr lang="zh-TW" sz="2200">
                <a:solidFill>
                  <a:srgbClr val="FF0000"/>
                </a:solidFill>
                <a:latin typeface="Lexend Light"/>
                <a:ea typeface="Lexend Light"/>
                <a:cs typeface="Lexend Light"/>
                <a:sym typeface="Lexend Light"/>
              </a:rPr>
              <a:t>取得並貼上</a:t>
            </a:r>
            <a:r>
              <a:rPr lang="zh-TW" sz="2200">
                <a:solidFill>
                  <a:srgbClr val="FF0000"/>
                </a:solidFill>
                <a:latin typeface="Lexend Light"/>
                <a:ea typeface="Lexend Light"/>
                <a:cs typeface="Lexend Light"/>
                <a:sym typeface="Lexend Light"/>
              </a:rPr>
              <a:t>要修改的</a:t>
            </a:r>
            <a:br>
              <a:rPr lang="zh-TW" sz="2200">
                <a:solidFill>
                  <a:srgbClr val="FF0000"/>
                </a:solidFill>
                <a:latin typeface="Lexend Light"/>
                <a:ea typeface="Lexend Light"/>
                <a:cs typeface="Lexend Light"/>
                <a:sym typeface="Lexend Light"/>
              </a:rPr>
            </a:br>
            <a:r>
              <a:rPr lang="zh-TW" sz="2200">
                <a:solidFill>
                  <a:srgbClr val="FF0000"/>
                </a:solidFill>
                <a:latin typeface="Lexend Light"/>
                <a:ea typeface="Lexend Light"/>
                <a:cs typeface="Lexend Light"/>
                <a:sym typeface="Lexend Light"/>
              </a:rPr>
              <a:t>Code Blocks</a:t>
            </a:r>
            <a:endParaRPr sz="2200">
              <a:solidFill>
                <a:srgbClr val="FF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000000"/>
              </a:buClr>
              <a:buSzPts val="2200"/>
              <a:buFont typeface="Lexend Light"/>
              <a:buAutoNum type="arabicPeriod"/>
            </a:pPr>
            <a:r>
              <a:rPr lang="zh-TW" sz="2200">
                <a:latin typeface="Lexend Light"/>
                <a:ea typeface="Lexend Light"/>
                <a:cs typeface="Lexend Light"/>
                <a:sym typeface="Lexend Light"/>
              </a:rPr>
              <a:t>執行程式</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1000"/>
              </a:spcAft>
              <a:buClr>
                <a:srgbClr val="000000"/>
              </a:buClr>
              <a:buSzPts val="2200"/>
              <a:buFont typeface="Lexend Light"/>
              <a:buAutoNum type="arabicPeriod"/>
            </a:pPr>
            <a:r>
              <a:rPr lang="zh-TW" sz="2200">
                <a:latin typeface="Lexend Light"/>
                <a:ea typeface="Lexend Light"/>
                <a:cs typeface="Lexend Light"/>
                <a:sym typeface="Lexend Light"/>
              </a:rPr>
              <a:t>查看output.csv</a:t>
            </a:r>
            <a:endParaRPr sz="2200">
              <a:solidFill>
                <a:srgbClr val="000000"/>
              </a:solidFill>
              <a:latin typeface="Lexend Light"/>
              <a:ea typeface="Lexend Light"/>
              <a:cs typeface="Lexend Light"/>
              <a:sym typeface="Lexend Light"/>
            </a:endParaRPr>
          </a:p>
        </p:txBody>
      </p:sp>
      <p:sp>
        <p:nvSpPr>
          <p:cNvPr id="889" name="Google Shape;889;p65"/>
          <p:cNvSpPr txBox="1"/>
          <p:nvPr/>
        </p:nvSpPr>
        <p:spPr>
          <a:xfrm rot="-899570">
            <a:off x="707023" y="2091460"/>
            <a:ext cx="2379606"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接續實作2-1</a:t>
            </a:r>
            <a:endParaRPr sz="2400">
              <a:solidFill>
                <a:srgbClr val="980000"/>
              </a:solidFill>
            </a:endParaRPr>
          </a:p>
          <a:p>
            <a:pPr indent="0" lvl="0" marL="0" rtl="0" algn="ctr">
              <a:lnSpc>
                <a:spcPct val="115000"/>
              </a:lnSpc>
              <a:spcBef>
                <a:spcPts val="0"/>
              </a:spcBef>
              <a:spcAft>
                <a:spcPts val="0"/>
              </a:spcAft>
              <a:buNone/>
            </a:pPr>
            <a:r>
              <a:rPr lang="zh-TW" sz="2400">
                <a:solidFill>
                  <a:srgbClr val="980000"/>
                </a:solidFill>
              </a:rPr>
              <a:t>來修改喔！</a:t>
            </a:r>
            <a:endParaRPr sz="2400">
              <a:solidFill>
                <a:srgbClr val="980000"/>
              </a:solidFill>
            </a:endParaRPr>
          </a:p>
        </p:txBody>
      </p:sp>
      <p:pic>
        <p:nvPicPr>
          <p:cNvPr id="890" name="Google Shape;890;p65"/>
          <p:cNvPicPr preferRelativeResize="0"/>
          <p:nvPr/>
        </p:nvPicPr>
        <p:blipFill>
          <a:blip r:embed="rId3">
            <a:alphaModFix/>
          </a:blip>
          <a:stretch>
            <a:fillRect/>
          </a:stretch>
        </p:blipFill>
        <p:spPr>
          <a:xfrm>
            <a:off x="809925" y="2728888"/>
            <a:ext cx="2966775" cy="30999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96" name="Google Shape;896;p6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97" name="Google Shape;897;p6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1. 接續實作2-1</a:t>
            </a:r>
            <a:endParaRPr/>
          </a:p>
        </p:txBody>
      </p:sp>
      <p:sp>
        <p:nvSpPr>
          <p:cNvPr id="898" name="Google Shape;898;p6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899" name="Google Shape;899;p6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900" name="Google Shape;900;p66"/>
          <p:cNvPicPr preferRelativeResize="0"/>
          <p:nvPr/>
        </p:nvPicPr>
        <p:blipFill>
          <a:blip r:embed="rId3">
            <a:alphaModFix/>
          </a:blip>
          <a:stretch>
            <a:fillRect/>
          </a:stretch>
        </p:blipFill>
        <p:spPr>
          <a:xfrm>
            <a:off x="992400" y="1344150"/>
            <a:ext cx="7199655" cy="47586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id="905" name="Google Shape;905;p67"/>
          <p:cNvPicPr preferRelativeResize="0"/>
          <p:nvPr/>
        </p:nvPicPr>
        <p:blipFill>
          <a:blip r:embed="rId3">
            <a:alphaModFix/>
          </a:blip>
          <a:stretch>
            <a:fillRect/>
          </a:stretch>
        </p:blipFill>
        <p:spPr>
          <a:xfrm>
            <a:off x="3227900" y="2013688"/>
            <a:ext cx="5200650" cy="4086225"/>
          </a:xfrm>
          <a:prstGeom prst="rect">
            <a:avLst/>
          </a:prstGeom>
          <a:noFill/>
          <a:ln cap="flat" cmpd="sng" w="38100">
            <a:solidFill>
              <a:schemeClr val="dk2"/>
            </a:solidFill>
            <a:prstDash val="solid"/>
            <a:round/>
            <a:headEnd len="sm" w="sm" type="none"/>
            <a:tailEnd len="sm" w="sm" type="none"/>
          </a:ln>
        </p:spPr>
      </p:pic>
      <p:sp>
        <p:nvSpPr>
          <p:cNvPr id="906" name="Google Shape;906;p6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907" name="Google Shape;907;p6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2. 取得並上傳text_list.csv</a:t>
            </a:r>
            <a:endParaRPr/>
          </a:p>
        </p:txBody>
      </p:sp>
      <p:sp>
        <p:nvSpPr>
          <p:cNvPr id="908" name="Google Shape;908;p6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09" name="Google Shape;909;p6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910" name="Google Shape;910;p6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grpSp>
        <p:nvGrpSpPr>
          <p:cNvPr id="911" name="Google Shape;911;p67"/>
          <p:cNvGrpSpPr/>
          <p:nvPr/>
        </p:nvGrpSpPr>
        <p:grpSpPr>
          <a:xfrm>
            <a:off x="715538" y="1341325"/>
            <a:ext cx="5014575" cy="879900"/>
            <a:chOff x="2809425" y="1848975"/>
            <a:chExt cx="5014575" cy="879900"/>
          </a:xfrm>
        </p:grpSpPr>
        <p:sp>
          <p:nvSpPr>
            <p:cNvPr id="912" name="Google Shape;912;p67"/>
            <p:cNvSpPr/>
            <p:nvPr/>
          </p:nvSpPr>
          <p:spPr>
            <a:xfrm>
              <a:off x="3404100" y="1851025"/>
              <a:ext cx="4419900" cy="8550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88000" spcFirstLastPara="1" rIns="108000" wrap="square" tIns="91425">
              <a:noAutofit/>
            </a:bodyPr>
            <a:lstStyle/>
            <a:p>
              <a:pPr indent="0" lvl="0" marL="0" rtl="0" algn="ctr">
                <a:spcBef>
                  <a:spcPts val="0"/>
                </a:spcBef>
                <a:spcAft>
                  <a:spcPts val="0"/>
                </a:spcAft>
                <a:buNone/>
              </a:pPr>
              <a:r>
                <a:rPr lang="zh-TW" sz="2400">
                  <a:solidFill>
                    <a:srgbClr val="FFFFFF"/>
                  </a:solidFill>
                </a:rPr>
                <a:t>實作2-2.  讀取檔案實作NER</a:t>
              </a:r>
              <a:endParaRPr sz="2400">
                <a:solidFill>
                  <a:srgbClr val="FFFFFF"/>
                </a:solidFill>
              </a:endParaRPr>
            </a:p>
            <a:p>
              <a:pPr indent="0" lvl="0" marL="0" rtl="0" algn="ctr">
                <a:spcBef>
                  <a:spcPts val="0"/>
                </a:spcBef>
                <a:spcAft>
                  <a:spcPts val="0"/>
                </a:spcAft>
                <a:buNone/>
              </a:pPr>
              <a:r>
                <a:rPr lang="zh-TW" sz="2400">
                  <a:solidFill>
                    <a:srgbClr val="FFFFFF"/>
                  </a:solidFill>
                </a:rPr>
                <a:t>text_list.csv</a:t>
              </a:r>
              <a:endParaRPr sz="2400">
                <a:solidFill>
                  <a:srgbClr val="FFFFFF"/>
                </a:solidFill>
              </a:endParaRPr>
            </a:p>
          </p:txBody>
        </p:sp>
        <p:sp>
          <p:nvSpPr>
            <p:cNvPr id="913" name="Google Shape;913;p67"/>
            <p:cNvSpPr/>
            <p:nvPr/>
          </p:nvSpPr>
          <p:spPr>
            <a:xfrm>
              <a:off x="2809425" y="1848975"/>
              <a:ext cx="897900" cy="879900"/>
            </a:xfrm>
            <a:prstGeom prst="roundRect">
              <a:avLst>
                <a:gd fmla="val 20852" name="adj"/>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914" name="Google Shape;914;p67"/>
            <p:cNvPicPr preferRelativeResize="0"/>
            <p:nvPr/>
          </p:nvPicPr>
          <p:blipFill>
            <a:blip r:embed="rId4">
              <a:alphaModFix/>
            </a:blip>
            <a:stretch>
              <a:fillRect/>
            </a:stretch>
          </p:blipFill>
          <p:spPr>
            <a:xfrm>
              <a:off x="2830900" y="1873925"/>
              <a:ext cx="854950" cy="854950"/>
            </a:xfrm>
            <a:prstGeom prst="rect">
              <a:avLst/>
            </a:prstGeom>
            <a:noFill/>
            <a:ln>
              <a:noFill/>
            </a:ln>
          </p:spPr>
        </p:pic>
      </p:grpSp>
      <p:sp>
        <p:nvSpPr>
          <p:cNvPr id="915" name="Google Shape;915;p67"/>
          <p:cNvSpPr/>
          <p:nvPr/>
        </p:nvSpPr>
        <p:spPr>
          <a:xfrm>
            <a:off x="3735075" y="4310225"/>
            <a:ext cx="1287300" cy="3927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16" name="Google Shape;916;p67"/>
          <p:cNvSpPr/>
          <p:nvPr/>
        </p:nvSpPr>
        <p:spPr>
          <a:xfrm flipH="1" rot="10800000">
            <a:off x="2045525" y="2383475"/>
            <a:ext cx="1598100" cy="2374200"/>
          </a:xfrm>
          <a:prstGeom prst="bentArrow">
            <a:avLst>
              <a:gd fmla="val 11977" name="adj1"/>
              <a:gd fmla="val 13329" name="adj2"/>
              <a:gd fmla="val 13563" name="adj3"/>
              <a:gd fmla="val 47129"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68"/>
          <p:cNvPicPr preferRelativeResize="0"/>
          <p:nvPr/>
        </p:nvPicPr>
        <p:blipFill rotWithShape="1">
          <a:blip r:embed="rId3">
            <a:alphaModFix/>
          </a:blip>
          <a:srcRect b="0" l="29706" r="0" t="0"/>
          <a:stretch/>
        </p:blipFill>
        <p:spPr>
          <a:xfrm>
            <a:off x="3634475" y="1548875"/>
            <a:ext cx="4794075" cy="4539601"/>
          </a:xfrm>
          <a:prstGeom prst="rect">
            <a:avLst/>
          </a:prstGeom>
          <a:noFill/>
          <a:ln cap="flat" cmpd="sng" w="38100">
            <a:solidFill>
              <a:srgbClr val="E5DB29"/>
            </a:solidFill>
            <a:prstDash val="solid"/>
            <a:round/>
            <a:headEnd len="sm" w="sm" type="none"/>
            <a:tailEnd len="sm" w="sm" type="none"/>
          </a:ln>
        </p:spPr>
      </p:pic>
      <p:sp>
        <p:nvSpPr>
          <p:cNvPr id="922" name="Google Shape;922;p6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923" name="Google Shape;923;p6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3. 取得並貼上要修改的</a:t>
            </a:r>
            <a:endParaRPr/>
          </a:p>
          <a:p>
            <a:pPr indent="0" lvl="0" marL="0" rtl="0" algn="ctr">
              <a:spcBef>
                <a:spcPts val="0"/>
              </a:spcBef>
              <a:spcAft>
                <a:spcPts val="0"/>
              </a:spcAft>
              <a:buNone/>
            </a:pPr>
            <a:r>
              <a:rPr lang="zh-TW"/>
              <a:t>Code Blocks</a:t>
            </a:r>
            <a:endParaRPr/>
          </a:p>
        </p:txBody>
      </p:sp>
      <p:sp>
        <p:nvSpPr>
          <p:cNvPr id="924" name="Google Shape;924;p6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25" name="Google Shape;925;p6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926" name="Google Shape;926;p6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927" name="Google Shape;927;p68"/>
          <p:cNvSpPr txBox="1"/>
          <p:nvPr/>
        </p:nvSpPr>
        <p:spPr>
          <a:xfrm>
            <a:off x="4572050" y="1548875"/>
            <a:ext cx="3856500" cy="453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t/>
            </a:r>
            <a:endParaRPr sz="2000">
              <a:solidFill>
                <a:srgbClr val="000000"/>
              </a:solidFill>
              <a:latin typeface="Lexend Light"/>
              <a:ea typeface="Lexend Light"/>
              <a:cs typeface="Lexend Light"/>
              <a:sym typeface="Lexend Light"/>
            </a:endParaRPr>
          </a:p>
        </p:txBody>
      </p:sp>
      <p:sp>
        <p:nvSpPr>
          <p:cNvPr id="928" name="Google Shape;928;p68"/>
          <p:cNvSpPr txBox="1"/>
          <p:nvPr/>
        </p:nvSpPr>
        <p:spPr>
          <a:xfrm>
            <a:off x="715600" y="2598588"/>
            <a:ext cx="3856500" cy="348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lang="zh-TW" sz="2200">
                <a:latin typeface="Lexend Light"/>
                <a:ea typeface="Lexend Light"/>
                <a:cs typeface="Lexend Light"/>
                <a:sym typeface="Lexend Light"/>
              </a:rPr>
              <a:t>把原本的</a:t>
            </a:r>
            <a:endParaRPr sz="2200">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000000"/>
              </a:buClr>
              <a:buSzPts val="2200"/>
              <a:buFont typeface="Lexend Light"/>
              <a:buAutoNum type="arabicPeriod"/>
            </a:pPr>
            <a:r>
              <a:rPr lang="zh-TW" sz="2200">
                <a:latin typeface="Lexend Light"/>
                <a:ea typeface="Lexend Light"/>
                <a:cs typeface="Lexend Light"/>
                <a:sym typeface="Lexend Light"/>
              </a:rPr>
              <a:t>設定text_list</a:t>
            </a:r>
            <a:endParaRPr sz="2200">
              <a:latin typeface="Lexend Light"/>
              <a:ea typeface="Lexend Light"/>
              <a:cs typeface="Lexend Light"/>
              <a:sym typeface="Lexend Light"/>
            </a:endParaRPr>
          </a:p>
          <a:p>
            <a:pPr indent="0" lvl="0" marL="0" rtl="0" algn="l">
              <a:lnSpc>
                <a:spcPct val="115000"/>
              </a:lnSpc>
              <a:spcBef>
                <a:spcPts val="1000"/>
              </a:spcBef>
              <a:spcAft>
                <a:spcPts val="0"/>
              </a:spcAft>
              <a:buNone/>
            </a:pPr>
            <a:r>
              <a:rPr lang="zh-TW" sz="2200">
                <a:latin typeface="Lexend Light"/>
                <a:ea typeface="Lexend Light"/>
                <a:cs typeface="Lexend Light"/>
                <a:sym typeface="Lexend Light"/>
              </a:rPr>
              <a:t>替換成</a:t>
            </a:r>
            <a:endParaRPr sz="2200">
              <a:latin typeface="Lexend Light"/>
              <a:ea typeface="Lexend Light"/>
              <a:cs typeface="Lexend Light"/>
              <a:sym typeface="Lexend Light"/>
            </a:endParaRPr>
          </a:p>
          <a:p>
            <a:pPr indent="-368300" lvl="0" marL="457200" rtl="0" algn="l">
              <a:lnSpc>
                <a:spcPct val="115000"/>
              </a:lnSpc>
              <a:spcBef>
                <a:spcPts val="1000"/>
              </a:spcBef>
              <a:spcAft>
                <a:spcPts val="1000"/>
              </a:spcAft>
              <a:buSzPts val="2200"/>
              <a:buFont typeface="Lexend Light"/>
              <a:buAutoNum type="arabicPeriod"/>
            </a:pPr>
            <a:r>
              <a:rPr lang="zh-TW" sz="2200">
                <a:latin typeface="Lexend Light"/>
                <a:ea typeface="Lexend Light"/>
                <a:cs typeface="Lexend Light"/>
                <a:sym typeface="Lexend Light"/>
              </a:rPr>
              <a:t>讀取text_list.csv</a:t>
            </a:r>
            <a:endParaRPr sz="2200">
              <a:solidFill>
                <a:srgbClr val="000000"/>
              </a:solidFill>
              <a:latin typeface="Lexend Light"/>
              <a:ea typeface="Lexend Light"/>
              <a:cs typeface="Lexend Light"/>
              <a:sym typeface="Lexend Light"/>
            </a:endParaRPr>
          </a:p>
        </p:txBody>
      </p:sp>
      <p:grpSp>
        <p:nvGrpSpPr>
          <p:cNvPr id="929" name="Google Shape;929;p68"/>
          <p:cNvGrpSpPr/>
          <p:nvPr/>
        </p:nvGrpSpPr>
        <p:grpSpPr>
          <a:xfrm>
            <a:off x="715550" y="1408800"/>
            <a:ext cx="5014575" cy="879900"/>
            <a:chOff x="2809425" y="1848975"/>
            <a:chExt cx="5014575" cy="879900"/>
          </a:xfrm>
        </p:grpSpPr>
        <p:sp>
          <p:nvSpPr>
            <p:cNvPr id="930" name="Google Shape;930;p68"/>
            <p:cNvSpPr/>
            <p:nvPr/>
          </p:nvSpPr>
          <p:spPr>
            <a:xfrm>
              <a:off x="3404100" y="1851025"/>
              <a:ext cx="4419900" cy="8550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88000" spcFirstLastPara="1" rIns="108000" wrap="square" tIns="91425">
              <a:noAutofit/>
            </a:bodyPr>
            <a:lstStyle/>
            <a:p>
              <a:pPr indent="0" lvl="0" marL="0" rtl="0" algn="ctr">
                <a:spcBef>
                  <a:spcPts val="0"/>
                </a:spcBef>
                <a:spcAft>
                  <a:spcPts val="0"/>
                </a:spcAft>
                <a:buNone/>
              </a:pPr>
              <a:r>
                <a:rPr lang="zh-TW" sz="2400">
                  <a:solidFill>
                    <a:srgbClr val="FFFFFF"/>
                  </a:solidFill>
                </a:rPr>
                <a:t>實作</a:t>
              </a:r>
              <a:r>
                <a:rPr lang="zh-TW" sz="2400">
                  <a:solidFill>
                    <a:srgbClr val="FFFFFF"/>
                  </a:solidFill>
                </a:rPr>
                <a:t>2-2.  讀取檔案實作NER</a:t>
              </a:r>
              <a:endParaRPr sz="2400">
                <a:solidFill>
                  <a:srgbClr val="FFFFFF"/>
                </a:solidFill>
              </a:endParaRPr>
            </a:p>
            <a:p>
              <a:pPr indent="0" lvl="0" marL="0" rtl="0" algn="ctr">
                <a:spcBef>
                  <a:spcPts val="0"/>
                </a:spcBef>
                <a:spcAft>
                  <a:spcPts val="0"/>
                </a:spcAft>
                <a:buNone/>
              </a:pPr>
              <a:r>
                <a:rPr lang="zh-TW" sz="2400">
                  <a:solidFill>
                    <a:srgbClr val="FFFFFF"/>
                  </a:solidFill>
                </a:rPr>
                <a:t>Code Blocks </a:t>
              </a:r>
              <a:endParaRPr sz="2400">
                <a:solidFill>
                  <a:srgbClr val="FFFFFF"/>
                </a:solidFill>
              </a:endParaRPr>
            </a:p>
          </p:txBody>
        </p:sp>
        <p:sp>
          <p:nvSpPr>
            <p:cNvPr id="931" name="Google Shape;931;p68"/>
            <p:cNvSpPr/>
            <p:nvPr/>
          </p:nvSpPr>
          <p:spPr>
            <a:xfrm>
              <a:off x="2809425" y="1848975"/>
              <a:ext cx="897900" cy="879900"/>
            </a:xfrm>
            <a:prstGeom prst="roundRect">
              <a:avLst>
                <a:gd fmla="val 20852" name="adj"/>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932" name="Google Shape;932;p68"/>
            <p:cNvPicPr preferRelativeResize="0"/>
            <p:nvPr/>
          </p:nvPicPr>
          <p:blipFill>
            <a:blip r:embed="rId4">
              <a:alphaModFix/>
            </a:blip>
            <a:stretch>
              <a:fillRect/>
            </a:stretch>
          </p:blipFill>
          <p:spPr>
            <a:xfrm>
              <a:off x="2830900" y="1873925"/>
              <a:ext cx="854950" cy="854950"/>
            </a:xfrm>
            <a:prstGeom prst="rect">
              <a:avLst/>
            </a:prstGeom>
            <a:noFill/>
            <a:ln>
              <a:noFill/>
            </a:ln>
          </p:spPr>
        </p:pic>
      </p:grpSp>
      <p:sp>
        <p:nvSpPr>
          <p:cNvPr id="933" name="Google Shape;933;p68"/>
          <p:cNvSpPr/>
          <p:nvPr/>
        </p:nvSpPr>
        <p:spPr>
          <a:xfrm>
            <a:off x="3969525" y="2383400"/>
            <a:ext cx="3756900" cy="1725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34" name="Google Shape;934;p68"/>
          <p:cNvSpPr/>
          <p:nvPr/>
        </p:nvSpPr>
        <p:spPr>
          <a:xfrm>
            <a:off x="4868925" y="4427175"/>
            <a:ext cx="2857500" cy="1000800"/>
          </a:xfrm>
          <a:prstGeom prst="wedgeRoundRectCallout">
            <a:avLst>
              <a:gd fmla="val -28788" name="adj1"/>
              <a:gd fmla="val -8803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只替換</a:t>
            </a:r>
            <a:endParaRPr sz="2400">
              <a:solidFill>
                <a:srgbClr val="FFFFFF"/>
              </a:solidFill>
            </a:endParaRPr>
          </a:p>
          <a:p>
            <a:pPr indent="0" lvl="0" marL="0" rtl="0" algn="ctr">
              <a:spcBef>
                <a:spcPts val="0"/>
              </a:spcBef>
              <a:spcAft>
                <a:spcPts val="0"/>
              </a:spcAft>
              <a:buNone/>
            </a:pPr>
            <a:r>
              <a:rPr lang="zh-TW" sz="2400">
                <a:solidFill>
                  <a:srgbClr val="FFFFFF"/>
                </a:solidFill>
              </a:rPr>
              <a:t>輸入資料的方式</a:t>
            </a:r>
            <a:endParaRPr sz="24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69"/>
          <p:cNvPicPr preferRelativeResize="0"/>
          <p:nvPr/>
        </p:nvPicPr>
        <p:blipFill>
          <a:blip r:embed="rId3">
            <a:alphaModFix/>
          </a:blip>
          <a:stretch>
            <a:fillRect/>
          </a:stretch>
        </p:blipFill>
        <p:spPr>
          <a:xfrm>
            <a:off x="1614425" y="2139505"/>
            <a:ext cx="5915351" cy="3919896"/>
          </a:xfrm>
          <a:prstGeom prst="rect">
            <a:avLst/>
          </a:prstGeom>
          <a:noFill/>
          <a:ln cap="flat" cmpd="sng" w="38100">
            <a:solidFill>
              <a:srgbClr val="E5DB29"/>
            </a:solidFill>
            <a:prstDash val="solid"/>
            <a:round/>
            <a:headEnd len="sm" w="sm" type="none"/>
            <a:tailEnd len="sm" w="sm" type="none"/>
          </a:ln>
        </p:spPr>
      </p:pic>
      <p:sp>
        <p:nvSpPr>
          <p:cNvPr id="940" name="Google Shape;940;p6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941" name="Google Shape;941;p6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4. 執行程式</a:t>
            </a:r>
            <a:endParaRPr/>
          </a:p>
        </p:txBody>
      </p:sp>
      <p:sp>
        <p:nvSpPr>
          <p:cNvPr id="942" name="Google Shape;942;p6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43" name="Google Shape;943;p6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944" name="Google Shape;944;p6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945" name="Google Shape;945;p69"/>
          <p:cNvSpPr/>
          <p:nvPr/>
        </p:nvSpPr>
        <p:spPr>
          <a:xfrm>
            <a:off x="2894100" y="2262175"/>
            <a:ext cx="2244000" cy="458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46" name="Google Shape;946;p69"/>
          <p:cNvSpPr/>
          <p:nvPr/>
        </p:nvSpPr>
        <p:spPr>
          <a:xfrm>
            <a:off x="2652483" y="1188125"/>
            <a:ext cx="4003200" cy="680400"/>
          </a:xfrm>
          <a:prstGeom prst="wedgeRoundRectCallout">
            <a:avLst>
              <a:gd fmla="val -16281" name="adj1"/>
              <a:gd fmla="val 10785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Runtime &gt; Run all</a:t>
            </a:r>
            <a:endParaRPr sz="2400">
              <a:solidFill>
                <a:srgbClr val="FFFFFF"/>
              </a:solidFill>
            </a:endParaRPr>
          </a:p>
        </p:txBody>
      </p:sp>
      <p:sp>
        <p:nvSpPr>
          <p:cNvPr id="947" name="Google Shape;947;p69"/>
          <p:cNvSpPr/>
          <p:nvPr/>
        </p:nvSpPr>
        <p:spPr>
          <a:xfrm>
            <a:off x="4425358" y="5419525"/>
            <a:ext cx="4003200" cy="6804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252000" spcFirstLastPara="1" rIns="0" wrap="square" tIns="91425">
            <a:noAutofit/>
          </a:bodyPr>
          <a:lstStyle/>
          <a:p>
            <a:pPr indent="0" lvl="0" marL="0" rtl="0" algn="ctr">
              <a:spcBef>
                <a:spcPts val="0"/>
              </a:spcBef>
              <a:spcAft>
                <a:spcPts val="0"/>
              </a:spcAft>
              <a:buNone/>
            </a:pPr>
            <a:r>
              <a:rPr lang="zh-TW" sz="2400">
                <a:solidFill>
                  <a:srgbClr val="191919"/>
                </a:solidFill>
              </a:rPr>
              <a:t>也可以按快速鍵Ctrl + F9</a:t>
            </a:r>
            <a:endParaRPr sz="2400">
              <a:solidFill>
                <a:srgbClr val="191919"/>
              </a:solidFill>
            </a:endParaRPr>
          </a:p>
        </p:txBody>
      </p:sp>
      <p:pic>
        <p:nvPicPr>
          <p:cNvPr descr="slide infomation" id="948" name="Google Shape;948;p69"/>
          <p:cNvPicPr preferRelativeResize="0"/>
          <p:nvPr/>
        </p:nvPicPr>
        <p:blipFill>
          <a:blip r:embed="rId4">
            <a:alphaModFix/>
          </a:blip>
          <a:stretch>
            <a:fillRect/>
          </a:stretch>
        </p:blipFill>
        <p:spPr>
          <a:xfrm>
            <a:off x="3980226" y="5358951"/>
            <a:ext cx="801575" cy="8015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7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pic>
        <p:nvPicPr>
          <p:cNvPr id="954" name="Google Shape;954;p70"/>
          <p:cNvPicPr preferRelativeResize="0"/>
          <p:nvPr/>
        </p:nvPicPr>
        <p:blipFill>
          <a:blip r:embed="rId3">
            <a:alphaModFix/>
          </a:blip>
          <a:stretch>
            <a:fillRect/>
          </a:stretch>
        </p:blipFill>
        <p:spPr>
          <a:xfrm>
            <a:off x="937885" y="1341324"/>
            <a:ext cx="7199465" cy="4758600"/>
          </a:xfrm>
          <a:prstGeom prst="rect">
            <a:avLst/>
          </a:prstGeom>
          <a:noFill/>
          <a:ln cap="flat" cmpd="sng" w="38100">
            <a:solidFill>
              <a:schemeClr val="dk2"/>
            </a:solidFill>
            <a:prstDash val="solid"/>
            <a:round/>
            <a:headEnd len="sm" w="sm" type="none"/>
            <a:tailEnd len="sm" w="sm" type="none"/>
          </a:ln>
        </p:spPr>
      </p:pic>
      <p:sp>
        <p:nvSpPr>
          <p:cNvPr id="955" name="Google Shape;955;p7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5. 查看output.csv (1/2)</a:t>
            </a:r>
            <a:endParaRPr/>
          </a:p>
        </p:txBody>
      </p:sp>
      <p:sp>
        <p:nvSpPr>
          <p:cNvPr id="956" name="Google Shape;956;p7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57" name="Google Shape;957;p7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958" name="Google Shape;958;p7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959" name="Google Shape;959;p70"/>
          <p:cNvSpPr/>
          <p:nvPr/>
        </p:nvSpPr>
        <p:spPr>
          <a:xfrm>
            <a:off x="1084500" y="2775650"/>
            <a:ext cx="2244000" cy="458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60" name="Google Shape;960;p70"/>
          <p:cNvSpPr/>
          <p:nvPr/>
        </p:nvSpPr>
        <p:spPr>
          <a:xfrm>
            <a:off x="1157475" y="3502700"/>
            <a:ext cx="2857500" cy="1383600"/>
          </a:xfrm>
          <a:prstGeom prst="wedgeRoundRectCallout">
            <a:avLst>
              <a:gd fmla="val -28031" name="adj1"/>
              <a:gd fmla="val -7594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2</a:t>
            </a:r>
            <a:r>
              <a:rPr lang="zh-TW" sz="2400">
                <a:solidFill>
                  <a:srgbClr val="FFFFFF"/>
                </a:solidFill>
              </a:rPr>
              <a:t>. output.csv</a:t>
            </a:r>
            <a:endParaRPr sz="2400">
              <a:solidFill>
                <a:srgbClr val="FFFFFF"/>
              </a:solidFill>
            </a:endParaRPr>
          </a:p>
          <a:p>
            <a:pPr indent="0" lvl="0" marL="0" rtl="0" algn="ctr">
              <a:spcBef>
                <a:spcPts val="0"/>
              </a:spcBef>
              <a:spcAft>
                <a:spcPts val="0"/>
              </a:spcAft>
              <a:buNone/>
            </a:pPr>
            <a:r>
              <a:rPr lang="zh-TW" sz="2400">
                <a:solidFill>
                  <a:srgbClr val="FFFFFF"/>
                </a:solidFill>
              </a:rPr>
              <a:t>滑鼠左鍵雙擊開啟</a:t>
            </a:r>
            <a:endParaRPr sz="2400">
              <a:solidFill>
                <a:srgbClr val="FFFFFF"/>
              </a:solidFill>
            </a:endParaRPr>
          </a:p>
        </p:txBody>
      </p:sp>
      <p:sp>
        <p:nvSpPr>
          <p:cNvPr id="961" name="Google Shape;961;p70"/>
          <p:cNvSpPr/>
          <p:nvPr/>
        </p:nvSpPr>
        <p:spPr>
          <a:xfrm>
            <a:off x="5132000" y="2465600"/>
            <a:ext cx="3011700" cy="1040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62" name="Google Shape;962;p70"/>
          <p:cNvSpPr/>
          <p:nvPr/>
        </p:nvSpPr>
        <p:spPr>
          <a:xfrm>
            <a:off x="4511750" y="3821550"/>
            <a:ext cx="2857500" cy="1383600"/>
          </a:xfrm>
          <a:prstGeom prst="wedgeRoundRectCallout">
            <a:avLst>
              <a:gd fmla="val 15151" name="adj1"/>
              <a:gd fmla="val -798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3</a:t>
            </a:r>
            <a:r>
              <a:rPr lang="zh-TW" sz="2400">
                <a:solidFill>
                  <a:srgbClr val="FFFFFF"/>
                </a:solidFill>
              </a:rPr>
              <a:t>. 可以看到output.csv的內容</a:t>
            </a:r>
            <a:endParaRPr sz="2400">
              <a:solidFill>
                <a:srgbClr val="FFFFFF"/>
              </a:solidFill>
            </a:endParaRPr>
          </a:p>
        </p:txBody>
      </p:sp>
      <p:sp>
        <p:nvSpPr>
          <p:cNvPr id="963" name="Google Shape;963;p70"/>
          <p:cNvSpPr/>
          <p:nvPr/>
        </p:nvSpPr>
        <p:spPr>
          <a:xfrm>
            <a:off x="3550100" y="5734350"/>
            <a:ext cx="1581900" cy="4581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64" name="Google Shape;964;p70"/>
          <p:cNvSpPr/>
          <p:nvPr/>
        </p:nvSpPr>
        <p:spPr>
          <a:xfrm>
            <a:off x="1351525" y="5315500"/>
            <a:ext cx="2064600" cy="1040100"/>
          </a:xfrm>
          <a:prstGeom prst="wedgeRoundRectCallout">
            <a:avLst>
              <a:gd fmla="val 73403" name="adj1"/>
              <a:gd fmla="val -617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1. </a:t>
            </a:r>
            <a:r>
              <a:rPr lang="zh-TW" sz="2400">
                <a:solidFill>
                  <a:srgbClr val="FFFFFF"/>
                </a:solidFill>
              </a:rPr>
              <a:t>等待程式</a:t>
            </a:r>
            <a:endParaRPr sz="2400">
              <a:solidFill>
                <a:srgbClr val="FFFFFF"/>
              </a:solidFill>
            </a:endParaRPr>
          </a:p>
          <a:p>
            <a:pPr indent="0" lvl="0" marL="0" rtl="0" algn="ctr">
              <a:spcBef>
                <a:spcPts val="0"/>
              </a:spcBef>
              <a:spcAft>
                <a:spcPts val="0"/>
              </a:spcAft>
              <a:buNone/>
            </a:pPr>
            <a:r>
              <a:rPr lang="zh-TW" sz="2400">
                <a:solidFill>
                  <a:srgbClr val="FFFFFF"/>
                </a:solidFill>
              </a:rPr>
              <a:t>執行完成</a:t>
            </a:r>
            <a:endParaRPr sz="24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7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970" name="Google Shape;970;p7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5. 查看output.csv (2/2)</a:t>
            </a:r>
            <a:endParaRPr/>
          </a:p>
        </p:txBody>
      </p:sp>
      <p:sp>
        <p:nvSpPr>
          <p:cNvPr id="971" name="Google Shape;971;p7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72" name="Google Shape;972;p7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973" name="Google Shape;973;p7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974" name="Google Shape;974;p71"/>
          <p:cNvPicPr preferRelativeResize="0"/>
          <p:nvPr/>
        </p:nvPicPr>
        <p:blipFill>
          <a:blip r:embed="rId3">
            <a:alphaModFix/>
          </a:blip>
          <a:stretch>
            <a:fillRect/>
          </a:stretch>
        </p:blipFill>
        <p:spPr>
          <a:xfrm>
            <a:off x="2322477" y="1341327"/>
            <a:ext cx="4499050" cy="2660050"/>
          </a:xfrm>
          <a:prstGeom prst="rect">
            <a:avLst/>
          </a:prstGeom>
          <a:noFill/>
          <a:ln>
            <a:noFill/>
          </a:ln>
        </p:spPr>
      </p:pic>
      <p:graphicFrame>
        <p:nvGraphicFramePr>
          <p:cNvPr id="975" name="Google Shape;975;p71"/>
          <p:cNvGraphicFramePr/>
          <p:nvPr/>
        </p:nvGraphicFramePr>
        <p:xfrm>
          <a:off x="2587563" y="4545550"/>
          <a:ext cx="3000000" cy="3000000"/>
        </p:xfrm>
        <a:graphic>
          <a:graphicData uri="http://schemas.openxmlformats.org/drawingml/2006/table">
            <a:tbl>
              <a:tblPr>
                <a:noFill/>
                <a:tableStyleId>{2B9B161A-1E45-4360-A3FA-563939896DA0}</a:tableStyleId>
              </a:tblPr>
              <a:tblGrid>
                <a:gridCol w="5840975"/>
              </a:tblGrid>
              <a:tr h="381000">
                <a:tc>
                  <a:txBody>
                    <a:bodyPr/>
                    <a:lstStyle/>
                    <a:p>
                      <a:pPr indent="0" lvl="0" marL="0" rtl="0" algn="ctr">
                        <a:spcBef>
                          <a:spcPts val="0"/>
                        </a:spcBef>
                        <a:spcAft>
                          <a:spcPts val="0"/>
                        </a:spcAft>
                        <a:buNone/>
                      </a:pPr>
                      <a:r>
                        <a:rPr lang="zh-TW" sz="1800">
                          <a:solidFill>
                            <a:srgbClr val="FFFFFF"/>
                          </a:solidFill>
                        </a:rPr>
                        <a:t>title</a:t>
                      </a:r>
                      <a:endParaRPr sz="1800">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spcBef>
                          <a:spcPts val="0"/>
                        </a:spcBef>
                        <a:spcAft>
                          <a:spcPts val="0"/>
                        </a:spcAft>
                        <a:buNone/>
                      </a:pPr>
                      <a:r>
                        <a:rPr lang="zh-TW" sz="1800"/>
                        <a:t>彰化保安林生態護坡見效 3年監測PM2.5濃度減26%</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TW" sz="1800"/>
                        <a:t>教保員託法警朋友拍片訓話男童 台南教育局認做法不當</a:t>
                      </a:r>
                      <a:endParaRPr sz="18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bl>
          </a:graphicData>
        </a:graphic>
      </p:graphicFrame>
      <p:sp>
        <p:nvSpPr>
          <p:cNvPr id="976" name="Google Shape;976;p71"/>
          <p:cNvSpPr/>
          <p:nvPr/>
        </p:nvSpPr>
        <p:spPr>
          <a:xfrm>
            <a:off x="3139000" y="3945675"/>
            <a:ext cx="2501700" cy="679200"/>
          </a:xfrm>
          <a:prstGeom prst="roundRect">
            <a:avLst>
              <a:gd fmla="val 16667" name="adj"/>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72000" spcFirstLastPara="1" rIns="0" wrap="square" tIns="91425">
            <a:noAutofit/>
          </a:bodyPr>
          <a:lstStyle/>
          <a:p>
            <a:pPr indent="0" lvl="0" marL="0" rtl="0" algn="ctr">
              <a:spcBef>
                <a:spcPts val="0"/>
              </a:spcBef>
              <a:spcAft>
                <a:spcPts val="0"/>
              </a:spcAft>
              <a:buNone/>
            </a:pPr>
            <a:r>
              <a:rPr lang="zh-TW" sz="2400">
                <a:solidFill>
                  <a:srgbClr val="666666"/>
                </a:solidFill>
                <a:latin typeface="Consolas"/>
                <a:ea typeface="Consolas"/>
                <a:cs typeface="Consolas"/>
                <a:sym typeface="Consolas"/>
              </a:rPr>
              <a:t>text_list.csv</a:t>
            </a:r>
            <a:endParaRPr sz="2400">
              <a:solidFill>
                <a:srgbClr val="666666"/>
              </a:solidFill>
              <a:latin typeface="Consolas"/>
              <a:ea typeface="Consolas"/>
              <a:cs typeface="Consolas"/>
              <a:sym typeface="Consolas"/>
            </a:endParaRPr>
          </a:p>
        </p:txBody>
      </p:sp>
      <p:sp>
        <p:nvSpPr>
          <p:cNvPr id="977" name="Google Shape;977;p71"/>
          <p:cNvSpPr/>
          <p:nvPr/>
        </p:nvSpPr>
        <p:spPr>
          <a:xfrm>
            <a:off x="2576926" y="3893073"/>
            <a:ext cx="618300" cy="784500"/>
          </a:xfrm>
          <a:prstGeom prst="roundRect">
            <a:avLst>
              <a:gd fmla="val 16667" name="adj"/>
            </a:avLst>
          </a:prstGeom>
          <a:solidFill>
            <a:srgbClr val="FFFFFF"/>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descr="google spreadsheet.png" id="978" name="Google Shape;978;p71"/>
          <p:cNvPicPr preferRelativeResize="0"/>
          <p:nvPr/>
        </p:nvPicPr>
        <p:blipFill>
          <a:blip r:embed="rId4">
            <a:alphaModFix/>
          </a:blip>
          <a:stretch>
            <a:fillRect/>
          </a:stretch>
        </p:blipFill>
        <p:spPr>
          <a:xfrm>
            <a:off x="2611763" y="3930963"/>
            <a:ext cx="548700" cy="708631"/>
          </a:xfrm>
          <a:prstGeom prst="rect">
            <a:avLst/>
          </a:prstGeom>
          <a:noFill/>
          <a:ln>
            <a:noFill/>
          </a:ln>
        </p:spPr>
      </p:pic>
      <p:sp>
        <p:nvSpPr>
          <p:cNvPr id="979" name="Google Shape;979;p71"/>
          <p:cNvSpPr/>
          <p:nvPr/>
        </p:nvSpPr>
        <p:spPr>
          <a:xfrm>
            <a:off x="2372075" y="2080526"/>
            <a:ext cx="869700" cy="13716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80" name="Google Shape;980;p71"/>
          <p:cNvSpPr/>
          <p:nvPr/>
        </p:nvSpPr>
        <p:spPr>
          <a:xfrm>
            <a:off x="228605" y="4822375"/>
            <a:ext cx="2036100" cy="474000"/>
          </a:xfrm>
          <a:prstGeom prst="wedgeRoundRectCallout">
            <a:avLst>
              <a:gd fmla="val 68388" name="adj1"/>
              <a:gd fmla="val 1919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text_ide = 0</a:t>
            </a:r>
            <a:endParaRPr sz="2400">
              <a:solidFill>
                <a:srgbClr val="FFFFFF"/>
              </a:solidFill>
            </a:endParaRPr>
          </a:p>
        </p:txBody>
      </p:sp>
      <p:sp>
        <p:nvSpPr>
          <p:cNvPr id="981" name="Google Shape;981;p71"/>
          <p:cNvSpPr/>
          <p:nvPr/>
        </p:nvSpPr>
        <p:spPr>
          <a:xfrm>
            <a:off x="228605" y="5459850"/>
            <a:ext cx="2036100" cy="474000"/>
          </a:xfrm>
          <a:prstGeom prst="wedgeRoundRectCallout">
            <a:avLst>
              <a:gd fmla="val 70182" name="adj1"/>
              <a:gd fmla="val -112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text_ide = 1</a:t>
            </a:r>
            <a:endParaRPr sz="240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7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987" name="Google Shape;987;p7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988" name="Google Shape;988;p7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89" name="Google Shape;989;p7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990" name="Google Shape;990;p7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991" name="Google Shape;991;p72"/>
          <p:cNvPicPr preferRelativeResize="0"/>
          <p:nvPr/>
        </p:nvPicPr>
        <p:blipFill>
          <a:blip r:embed="rId3">
            <a:alphaModFix/>
          </a:blip>
          <a:stretch>
            <a:fillRect/>
          </a:stretch>
        </p:blipFill>
        <p:spPr>
          <a:xfrm>
            <a:off x="2968400" y="643600"/>
            <a:ext cx="5460150" cy="3228300"/>
          </a:xfrm>
          <a:prstGeom prst="rect">
            <a:avLst/>
          </a:prstGeom>
          <a:noFill/>
          <a:ln cap="flat" cmpd="sng" w="38100">
            <a:solidFill>
              <a:schemeClr val="dk2"/>
            </a:solidFill>
            <a:prstDash val="solid"/>
            <a:round/>
            <a:headEnd len="sm" w="sm" type="none"/>
            <a:tailEnd len="sm" w="sm" type="none"/>
          </a:ln>
        </p:spPr>
      </p:pic>
      <p:sp>
        <p:nvSpPr>
          <p:cNvPr id="992" name="Google Shape;992;p72"/>
          <p:cNvSpPr txBox="1"/>
          <p:nvPr/>
        </p:nvSpPr>
        <p:spPr>
          <a:xfrm>
            <a:off x="715550" y="5402192"/>
            <a:ext cx="7713000" cy="623700"/>
          </a:xfrm>
          <a:prstGeom prst="rect">
            <a:avLst/>
          </a:prstGeom>
          <a:noFill/>
          <a:ln>
            <a:noFill/>
          </a:ln>
        </p:spPr>
        <p:txBody>
          <a:bodyPr anchorCtr="0" anchor="b" bIns="91425" lIns="91425" spcFirstLastPara="1" rIns="91425" wrap="square" tIns="0">
            <a:noAutofit/>
          </a:bodyPr>
          <a:lstStyle/>
          <a:p>
            <a:pPr indent="0" lvl="0" marL="0" rtl="0" algn="r">
              <a:spcBef>
                <a:spcPts val="0"/>
              </a:spcBef>
              <a:spcAft>
                <a:spcPts val="0"/>
              </a:spcAft>
              <a:buNone/>
            </a:pPr>
            <a:r>
              <a:t/>
            </a:r>
            <a:endParaRPr b="1" sz="3200">
              <a:solidFill>
                <a:srgbClr val="783F04"/>
              </a:solidFill>
              <a:latin typeface="Outfit"/>
              <a:ea typeface="Outfit"/>
              <a:cs typeface="Outfit"/>
              <a:sym typeface="Outfit"/>
            </a:endParaRPr>
          </a:p>
        </p:txBody>
      </p:sp>
      <p:pic>
        <p:nvPicPr>
          <p:cNvPr id="993" name="Google Shape;993;p72"/>
          <p:cNvPicPr preferRelativeResize="0"/>
          <p:nvPr/>
        </p:nvPicPr>
        <p:blipFill>
          <a:blip r:embed="rId4">
            <a:alphaModFix/>
          </a:blip>
          <a:stretch>
            <a:fillRect/>
          </a:stretch>
        </p:blipFill>
        <p:spPr>
          <a:xfrm>
            <a:off x="715550" y="2903213"/>
            <a:ext cx="2966775" cy="3099926"/>
          </a:xfrm>
          <a:prstGeom prst="rect">
            <a:avLst/>
          </a:prstGeom>
          <a:noFill/>
          <a:ln>
            <a:noFill/>
          </a:ln>
        </p:spPr>
      </p:pic>
      <p:sp>
        <p:nvSpPr>
          <p:cNvPr id="994" name="Google Shape;994;p72"/>
          <p:cNvSpPr/>
          <p:nvPr/>
        </p:nvSpPr>
        <p:spPr>
          <a:xfrm>
            <a:off x="4295150" y="5148725"/>
            <a:ext cx="4133400" cy="8082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432000" spcFirstLastPara="1" rIns="108000" wrap="square" tIns="91425">
            <a:noAutofit/>
          </a:bodyPr>
          <a:lstStyle/>
          <a:p>
            <a:pPr indent="0" lvl="0" marL="0" rtl="0" algn="l">
              <a:spcBef>
                <a:spcPts val="0"/>
              </a:spcBef>
              <a:spcAft>
                <a:spcPts val="0"/>
              </a:spcAft>
              <a:buNone/>
            </a:pPr>
            <a:r>
              <a:rPr lang="zh-TW" sz="2000">
                <a:solidFill>
                  <a:srgbClr val="FFFFFF"/>
                </a:solidFill>
              </a:rPr>
              <a:t>成就</a:t>
            </a:r>
            <a:endParaRPr sz="2000">
              <a:solidFill>
                <a:srgbClr val="FFFFFF"/>
              </a:solidFill>
            </a:endParaRPr>
          </a:p>
          <a:p>
            <a:pPr indent="0" lvl="0" marL="0" rtl="0" algn="ctr">
              <a:spcBef>
                <a:spcPts val="0"/>
              </a:spcBef>
              <a:spcAft>
                <a:spcPts val="0"/>
              </a:spcAft>
              <a:buNone/>
            </a:pPr>
            <a:r>
              <a:rPr b="1" lang="zh-TW" sz="2400">
                <a:solidFill>
                  <a:srgbClr val="FFFFFF"/>
                </a:solidFill>
              </a:rPr>
              <a:t>大數據畫重點</a:t>
            </a:r>
            <a:r>
              <a:rPr b="1" lang="zh-TW" sz="2400">
                <a:solidFill>
                  <a:srgbClr val="FFFFFF"/>
                </a:solidFill>
              </a:rPr>
              <a:t>達人</a:t>
            </a:r>
            <a:endParaRPr b="1" sz="2400">
              <a:solidFill>
                <a:srgbClr val="FFFFFF"/>
              </a:solidFill>
            </a:endParaRPr>
          </a:p>
        </p:txBody>
      </p:sp>
      <p:sp>
        <p:nvSpPr>
          <p:cNvPr id="995" name="Google Shape;995;p72"/>
          <p:cNvSpPr/>
          <p:nvPr/>
        </p:nvSpPr>
        <p:spPr>
          <a:xfrm>
            <a:off x="3763900" y="5123250"/>
            <a:ext cx="897900" cy="879900"/>
          </a:xfrm>
          <a:prstGeom prst="roundRect">
            <a:avLst>
              <a:gd fmla="val 50000" name="adj"/>
            </a:avLst>
          </a:prstGeom>
          <a:solidFill>
            <a:srgbClr val="F1C232"/>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996" name="Google Shape;996;p72"/>
          <p:cNvPicPr preferRelativeResize="0"/>
          <p:nvPr/>
        </p:nvPicPr>
        <p:blipFill>
          <a:blip r:embed="rId5">
            <a:alphaModFix/>
          </a:blip>
          <a:stretch>
            <a:fillRect/>
          </a:stretch>
        </p:blipFill>
        <p:spPr>
          <a:xfrm>
            <a:off x="3868975" y="5219325"/>
            <a:ext cx="687750" cy="687750"/>
          </a:xfrm>
          <a:prstGeom prst="rect">
            <a:avLst/>
          </a:prstGeom>
          <a:noFill/>
          <a:ln>
            <a:noFill/>
          </a:ln>
        </p:spPr>
      </p:pic>
      <p:sp>
        <p:nvSpPr>
          <p:cNvPr id="997" name="Google Shape;997;p72"/>
          <p:cNvSpPr txBox="1"/>
          <p:nvPr/>
        </p:nvSpPr>
        <p:spPr>
          <a:xfrm rot="-899570">
            <a:off x="127146" y="2495443"/>
            <a:ext cx="2379606" cy="733315"/>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有資料分析師的架勢喔</a:t>
            </a:r>
            <a:r>
              <a:rPr lang="zh-TW" sz="2400">
                <a:solidFill>
                  <a:srgbClr val="980000"/>
                </a:solidFill>
              </a:rPr>
              <a:t>！</a:t>
            </a:r>
            <a:endParaRPr sz="2400">
              <a:solidFill>
                <a:srgbClr val="98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73"/>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1003" name="Google Shape;1003;p7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004" name="Google Shape;1004;p73"/>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05" name="Google Shape;1005;p73"/>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b="0" lang="zh-TW" sz="2400"/>
              <a:t>給輕鬆完成前面實作的同學</a:t>
            </a:r>
            <a:endParaRPr b="0" sz="2400"/>
          </a:p>
          <a:p>
            <a:pPr indent="0" lvl="0" marL="0" rtl="0" algn="ctr">
              <a:spcBef>
                <a:spcPts val="0"/>
              </a:spcBef>
              <a:spcAft>
                <a:spcPts val="0"/>
              </a:spcAft>
              <a:buNone/>
            </a:pPr>
            <a:r>
              <a:rPr lang="zh-TW"/>
              <a:t>額外挑戰</a:t>
            </a:r>
            <a:endParaRPr/>
          </a:p>
        </p:txBody>
      </p:sp>
      <p:pic>
        <p:nvPicPr>
          <p:cNvPr id="1006" name="Google Shape;1006;p73"/>
          <p:cNvPicPr preferRelativeResize="0"/>
          <p:nvPr/>
        </p:nvPicPr>
        <p:blipFill rotWithShape="1">
          <a:blip r:embed="rId3">
            <a:alphaModFix/>
          </a:blip>
          <a:srcRect b="8825" l="0" r="0" t="0"/>
          <a:stretch/>
        </p:blipFill>
        <p:spPr>
          <a:xfrm>
            <a:off x="4456325" y="1914025"/>
            <a:ext cx="4266525" cy="3893826"/>
          </a:xfrm>
          <a:prstGeom prst="rect">
            <a:avLst/>
          </a:prstGeom>
          <a:noFill/>
          <a:ln>
            <a:noFill/>
          </a:ln>
        </p:spPr>
      </p:pic>
      <p:pic>
        <p:nvPicPr>
          <p:cNvPr id="1007" name="Google Shape;1007;p73"/>
          <p:cNvPicPr preferRelativeResize="0"/>
          <p:nvPr/>
        </p:nvPicPr>
        <p:blipFill>
          <a:blip r:embed="rId4">
            <a:alphaModFix/>
          </a:blip>
          <a:stretch>
            <a:fillRect/>
          </a:stretch>
        </p:blipFill>
        <p:spPr>
          <a:xfrm>
            <a:off x="1049913" y="3788701"/>
            <a:ext cx="2422774" cy="1665975"/>
          </a:xfrm>
          <a:prstGeom prst="rect">
            <a:avLst/>
          </a:prstGeom>
          <a:noFill/>
          <a:ln>
            <a:noFill/>
          </a:ln>
        </p:spPr>
      </p:pic>
      <p:sp>
        <p:nvSpPr>
          <p:cNvPr id="1008" name="Google Shape;1008;p73"/>
          <p:cNvSpPr txBox="1"/>
          <p:nvPr/>
        </p:nvSpPr>
        <p:spPr>
          <a:xfrm rot="-899963">
            <a:off x="2898328" y="2107132"/>
            <a:ext cx="3094949"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solidFill>
                  <a:srgbClr val="980000"/>
                </a:solidFill>
              </a:rPr>
              <a:t>儘管放「蛇」過來！</a:t>
            </a:r>
            <a:endParaRPr sz="1800">
              <a:solidFill>
                <a:srgbClr val="98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7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那些可以NER？那些不行？</a:t>
            </a:r>
            <a:endParaRPr/>
          </a:p>
        </p:txBody>
      </p:sp>
      <p:sp>
        <p:nvSpPr>
          <p:cNvPr id="1014" name="Google Shape;1014;p7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15" name="Google Shape;1015;p7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016" name="Google Shape;1016;p7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017" name="Google Shape;1017;p74"/>
          <p:cNvPicPr preferRelativeResize="0"/>
          <p:nvPr/>
        </p:nvPicPr>
        <p:blipFill>
          <a:blip r:embed="rId3">
            <a:alphaModFix/>
          </a:blip>
          <a:stretch>
            <a:fillRect/>
          </a:stretch>
        </p:blipFill>
        <p:spPr>
          <a:xfrm>
            <a:off x="6118325" y="3184125"/>
            <a:ext cx="2624050" cy="3147501"/>
          </a:xfrm>
          <a:prstGeom prst="rect">
            <a:avLst/>
          </a:prstGeom>
          <a:noFill/>
          <a:ln>
            <a:noFill/>
          </a:ln>
        </p:spPr>
      </p:pic>
      <p:sp>
        <p:nvSpPr>
          <p:cNvPr id="1018" name="Google Shape;1018;p74"/>
          <p:cNvSpPr txBox="1"/>
          <p:nvPr/>
        </p:nvSpPr>
        <p:spPr>
          <a:xfrm rot="635497">
            <a:off x="6191611" y="2331162"/>
            <a:ext cx="2862775" cy="733376"/>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會識別出什麼呢</a:t>
            </a:r>
            <a:r>
              <a:rPr lang="zh-TW" sz="2400">
                <a:solidFill>
                  <a:srgbClr val="980000"/>
                </a:solidFill>
              </a:rPr>
              <a:t>?</a:t>
            </a:r>
            <a:endParaRPr sz="2400">
              <a:solidFill>
                <a:srgbClr val="980000"/>
              </a:solidFill>
            </a:endParaRPr>
          </a:p>
        </p:txBody>
      </p:sp>
      <p:sp>
        <p:nvSpPr>
          <p:cNvPr id="1019" name="Google Shape;1019;p74"/>
          <p:cNvSpPr txBox="1"/>
          <p:nvPr>
            <p:ph idx="1" type="body"/>
          </p:nvPr>
        </p:nvSpPr>
        <p:spPr>
          <a:xfrm>
            <a:off x="715550" y="1341325"/>
            <a:ext cx="55854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嘗試看看CKIP NER能識別的極限在哪裡？</a:t>
            </a:r>
            <a:endParaRPr/>
          </a:p>
        </p:txBody>
      </p:sp>
      <p:sp>
        <p:nvSpPr>
          <p:cNvPr id="1020" name="Google Shape;1020;p74"/>
          <p:cNvSpPr/>
          <p:nvPr/>
        </p:nvSpPr>
        <p:spPr>
          <a:xfrm>
            <a:off x="882000" y="3377175"/>
            <a:ext cx="4350600" cy="1481100"/>
          </a:xfrm>
          <a:prstGeom prst="roundRect">
            <a:avLst>
              <a:gd fmla="val 16667" name="adj"/>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t>高雄「一心到十全」由來？</a:t>
            </a:r>
            <a:endParaRPr sz="2400"/>
          </a:p>
          <a:p>
            <a:pPr indent="0" lvl="0" marL="0" marR="0" rtl="0" algn="ctr">
              <a:lnSpc>
                <a:spcPct val="100000"/>
              </a:lnSpc>
              <a:spcBef>
                <a:spcPts val="0"/>
              </a:spcBef>
              <a:spcAft>
                <a:spcPts val="0"/>
              </a:spcAft>
              <a:buNone/>
            </a:pPr>
            <a:r>
              <a:rPr lang="zh-TW" sz="2400"/>
              <a:t>竟全是他的點子</a:t>
            </a:r>
            <a:endParaRPr sz="2400"/>
          </a:p>
        </p:txBody>
      </p:sp>
      <p:sp>
        <p:nvSpPr>
          <p:cNvPr id="1021" name="Google Shape;1021;p74"/>
          <p:cNvSpPr/>
          <p:nvPr/>
        </p:nvSpPr>
        <p:spPr>
          <a:xfrm>
            <a:off x="761200" y="2820675"/>
            <a:ext cx="1611300" cy="5565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2400">
                <a:solidFill>
                  <a:srgbClr val="FFFFFF"/>
                </a:solidFill>
              </a:rPr>
              <a:t>輸入文字</a:t>
            </a:r>
            <a:endParaRPr sz="24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05" name="Google Shape;405;p3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命名實體識別是一種資訊抽取任務，旨在從非結構化文本中識別出各種命名實體的提及，並將其分類到預定的類別中，例如人名、組織名稱、地點、日期/時間、金額等。</a:t>
            </a:r>
            <a:endParaRPr/>
          </a:p>
          <a:p>
            <a:pPr indent="-355600" lvl="1" marL="914400" rtl="0" algn="l">
              <a:spcBef>
                <a:spcPts val="1000"/>
              </a:spcBef>
              <a:spcAft>
                <a:spcPts val="0"/>
              </a:spcAft>
              <a:buSzPts val="2000"/>
              <a:buChar char="○"/>
            </a:pPr>
            <a:r>
              <a:rPr lang="zh-TW" sz="2200"/>
              <a:t>這項技術可以應用於新聞內容分類、內容推薦以及搜尋演算法的改進等領域。</a:t>
            </a:r>
            <a:endParaRPr/>
          </a:p>
          <a:p>
            <a:pPr indent="-368300" lvl="0" marL="457200" rtl="0" algn="l">
              <a:spcBef>
                <a:spcPts val="1000"/>
              </a:spcBef>
              <a:spcAft>
                <a:spcPts val="0"/>
              </a:spcAft>
              <a:buSzPts val="2200"/>
              <a:buChar char="●"/>
            </a:pPr>
            <a:r>
              <a:rPr lang="zh-TW"/>
              <a:t>命名實體識別的技術在於不僅是使用權威列表(例如辭典)來對照實體，而是透過前後文的關係分析來識別命名實體</a:t>
            </a:r>
            <a:endParaRPr/>
          </a:p>
          <a:p>
            <a:pPr indent="-368300" lvl="0" marL="457200" rtl="0" algn="l">
              <a:spcBef>
                <a:spcPts val="1000"/>
              </a:spcBef>
              <a:spcAft>
                <a:spcPts val="0"/>
              </a:spcAft>
              <a:buSzPts val="2200"/>
              <a:buChar char="●"/>
            </a:pPr>
            <a:r>
              <a:rPr lang="zh-TW"/>
              <a:t>命名實體識別有以下幾種難題：</a:t>
            </a:r>
            <a:endParaRPr/>
          </a:p>
          <a:p>
            <a:pPr indent="-355600" lvl="1" marL="914400" rtl="0" algn="l">
              <a:spcBef>
                <a:spcPts val="1000"/>
              </a:spcBef>
              <a:spcAft>
                <a:spcPts val="0"/>
              </a:spcAft>
              <a:buSzPts val="2000"/>
              <a:buChar char="○"/>
            </a:pPr>
            <a:r>
              <a:rPr lang="zh-TW"/>
              <a:t>同名：「羅斯福」是指人名，還是指路名「羅斯福</a:t>
            </a:r>
            <a:r>
              <a:rPr lang="zh-TW">
                <a:solidFill>
                  <a:srgbClr val="FF0000"/>
                </a:solidFill>
              </a:rPr>
              <a:t>路</a:t>
            </a:r>
            <a:r>
              <a:rPr lang="zh-TW"/>
              <a:t>」？</a:t>
            </a:r>
            <a:endParaRPr/>
          </a:p>
          <a:p>
            <a:pPr indent="-355600" lvl="1" marL="914400" rtl="0" algn="l">
              <a:spcBef>
                <a:spcPts val="0"/>
              </a:spcBef>
              <a:spcAft>
                <a:spcPts val="0"/>
              </a:spcAft>
              <a:buSzPts val="2000"/>
              <a:buChar char="○"/>
            </a:pPr>
            <a:r>
              <a:rPr lang="zh-TW"/>
              <a:t>歧義：「May」是</a:t>
            </a:r>
            <a:r>
              <a:rPr lang="zh-TW">
                <a:solidFill>
                  <a:srgbClr val="FF0000"/>
                </a:solidFill>
              </a:rPr>
              <a:t>日期</a:t>
            </a:r>
            <a:r>
              <a:rPr lang="zh-TW"/>
              <a:t>，也可能是</a:t>
            </a:r>
            <a:r>
              <a:rPr lang="zh-TW">
                <a:solidFill>
                  <a:srgbClr val="FF0000"/>
                </a:solidFill>
              </a:rPr>
              <a:t>人名</a:t>
            </a:r>
            <a:endParaRPr>
              <a:solidFill>
                <a:srgbClr val="FF0000"/>
              </a:solidFill>
            </a:endParaRPr>
          </a:p>
          <a:p>
            <a:pPr indent="-355600" lvl="1" marL="914400" rtl="0" algn="l">
              <a:spcBef>
                <a:spcPts val="0"/>
              </a:spcBef>
              <a:spcAft>
                <a:spcPts val="0"/>
              </a:spcAft>
              <a:buSzPts val="2000"/>
              <a:buChar char="○"/>
            </a:pPr>
            <a:r>
              <a:rPr lang="zh-TW"/>
              <a:t>多字複合詞：「中山大學」會不會被認為是人名「</a:t>
            </a:r>
            <a:r>
              <a:rPr lang="zh-TW">
                <a:solidFill>
                  <a:srgbClr val="FF0000"/>
                </a:solidFill>
              </a:rPr>
              <a:t>中山</a:t>
            </a:r>
            <a:r>
              <a:rPr lang="zh-TW"/>
              <a:t>」？</a:t>
            </a:r>
            <a:endParaRPr/>
          </a:p>
        </p:txBody>
      </p:sp>
      <p:sp>
        <p:nvSpPr>
          <p:cNvPr id="406" name="Google Shape;406;p3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Named entity recognition</a:t>
            </a:r>
            <a:endParaRPr sz="2400"/>
          </a:p>
          <a:p>
            <a:pPr indent="0" lvl="0" marL="0" rtl="0" algn="ctr">
              <a:spcBef>
                <a:spcPts val="0"/>
              </a:spcBef>
              <a:spcAft>
                <a:spcPts val="0"/>
              </a:spcAft>
              <a:buNone/>
            </a:pPr>
            <a:r>
              <a:rPr lang="zh-TW"/>
              <a:t>命名實體識別 (</a:t>
            </a:r>
            <a:r>
              <a:rPr lang="zh-TW">
                <a:solidFill>
                  <a:srgbClr val="FF0000"/>
                </a:solidFill>
              </a:rPr>
              <a:t>NER</a:t>
            </a:r>
            <a:r>
              <a:rPr lang="zh-TW"/>
              <a:t>)</a:t>
            </a:r>
            <a:endParaRPr/>
          </a:p>
        </p:txBody>
      </p:sp>
      <p:sp>
        <p:nvSpPr>
          <p:cNvPr id="407" name="Google Shape;407;p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08" name="Google Shape;408;p3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(Bird, Klein, Loper, 2014)</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75"/>
          <p:cNvSpPr txBox="1"/>
          <p:nvPr>
            <p:ph idx="1" type="body"/>
          </p:nvPr>
        </p:nvSpPr>
        <p:spPr>
          <a:xfrm>
            <a:off x="715550" y="1341325"/>
            <a:ext cx="55854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如果只想取得「GPE」類型的NER結果，</a:t>
            </a:r>
            <a:br>
              <a:rPr lang="zh-TW"/>
            </a:br>
            <a:r>
              <a:rPr lang="zh-TW"/>
              <a:t>程式碼要怎麽寫呢？</a:t>
            </a:r>
            <a:endParaRPr/>
          </a:p>
        </p:txBody>
      </p:sp>
      <p:sp>
        <p:nvSpPr>
          <p:cNvPr id="1027" name="Google Shape;1027;p7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能夠只看GPE的NER結果嗎？</a:t>
            </a:r>
            <a:endParaRPr/>
          </a:p>
        </p:txBody>
      </p:sp>
      <p:sp>
        <p:nvSpPr>
          <p:cNvPr id="1028" name="Google Shape;1028;p7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29" name="Google Shape;1029;p7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030" name="Google Shape;1030;p7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031" name="Google Shape;1031;p75"/>
          <p:cNvPicPr preferRelativeResize="0"/>
          <p:nvPr/>
        </p:nvPicPr>
        <p:blipFill>
          <a:blip r:embed="rId3">
            <a:alphaModFix/>
          </a:blip>
          <a:stretch>
            <a:fillRect/>
          </a:stretch>
        </p:blipFill>
        <p:spPr>
          <a:xfrm>
            <a:off x="778175" y="2588675"/>
            <a:ext cx="5460150" cy="3228300"/>
          </a:xfrm>
          <a:prstGeom prst="rect">
            <a:avLst/>
          </a:prstGeom>
          <a:noFill/>
          <a:ln cap="flat" cmpd="sng" w="38100">
            <a:solidFill>
              <a:schemeClr val="dk2"/>
            </a:solidFill>
            <a:prstDash val="solid"/>
            <a:round/>
            <a:headEnd len="sm" w="sm" type="none"/>
            <a:tailEnd len="sm" w="sm" type="none"/>
          </a:ln>
        </p:spPr>
      </p:pic>
      <p:pic>
        <p:nvPicPr>
          <p:cNvPr id="1032" name="Google Shape;1032;p75"/>
          <p:cNvPicPr preferRelativeResize="0"/>
          <p:nvPr/>
        </p:nvPicPr>
        <p:blipFill>
          <a:blip r:embed="rId4">
            <a:alphaModFix/>
          </a:blip>
          <a:stretch>
            <a:fillRect/>
          </a:stretch>
        </p:blipFill>
        <p:spPr>
          <a:xfrm>
            <a:off x="6118325" y="3184125"/>
            <a:ext cx="2624050" cy="3147501"/>
          </a:xfrm>
          <a:prstGeom prst="rect">
            <a:avLst/>
          </a:prstGeom>
          <a:noFill/>
          <a:ln>
            <a:noFill/>
          </a:ln>
        </p:spPr>
      </p:pic>
      <p:sp>
        <p:nvSpPr>
          <p:cNvPr id="1033" name="Google Shape;1033;p75"/>
          <p:cNvSpPr/>
          <p:nvPr/>
        </p:nvSpPr>
        <p:spPr>
          <a:xfrm>
            <a:off x="1835500" y="3689250"/>
            <a:ext cx="2392500" cy="336900"/>
          </a:xfrm>
          <a:prstGeom prst="roundRect">
            <a:avLst>
              <a:gd fmla="val 1292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34" name="Google Shape;1034;p75"/>
          <p:cNvSpPr txBox="1"/>
          <p:nvPr/>
        </p:nvSpPr>
        <p:spPr>
          <a:xfrm rot="635502">
            <a:off x="6433109" y="2331152"/>
            <a:ext cx="2379644" cy="733376"/>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問問Gemini?</a:t>
            </a:r>
            <a:endParaRPr sz="2400">
              <a:solidFill>
                <a:srgbClr val="98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7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040" name="Google Shape;1040;p7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用AI產生程式碼 (1/2)</a:t>
            </a:r>
            <a:endParaRPr/>
          </a:p>
        </p:txBody>
      </p:sp>
      <p:sp>
        <p:nvSpPr>
          <p:cNvPr id="1041" name="Google Shape;1041;p7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42" name="Google Shape;1042;p7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043" name="Google Shape;1043;p7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1044" name="Google Shape;1044;p76"/>
          <p:cNvPicPr preferRelativeResize="0"/>
          <p:nvPr/>
        </p:nvPicPr>
        <p:blipFill>
          <a:blip r:embed="rId3">
            <a:alphaModFix/>
          </a:blip>
          <a:stretch>
            <a:fillRect/>
          </a:stretch>
        </p:blipFill>
        <p:spPr>
          <a:xfrm>
            <a:off x="715550" y="2662500"/>
            <a:ext cx="7712999" cy="3437437"/>
          </a:xfrm>
          <a:prstGeom prst="rect">
            <a:avLst/>
          </a:prstGeom>
          <a:noFill/>
          <a:ln cap="flat" cmpd="sng" w="38100">
            <a:solidFill>
              <a:schemeClr val="dk2"/>
            </a:solidFill>
            <a:prstDash val="solid"/>
            <a:round/>
            <a:headEnd len="sm" w="sm" type="none"/>
            <a:tailEnd len="sm" w="sm" type="none"/>
          </a:ln>
        </p:spPr>
      </p:pic>
      <p:pic>
        <p:nvPicPr>
          <p:cNvPr id="1045" name="Google Shape;1045;p76"/>
          <p:cNvPicPr preferRelativeResize="0"/>
          <p:nvPr/>
        </p:nvPicPr>
        <p:blipFill>
          <a:blip r:embed="rId4">
            <a:alphaModFix/>
          </a:blip>
          <a:stretch>
            <a:fillRect/>
          </a:stretch>
        </p:blipFill>
        <p:spPr>
          <a:xfrm>
            <a:off x="715550" y="1317100"/>
            <a:ext cx="7713001" cy="1234080"/>
          </a:xfrm>
          <a:prstGeom prst="rect">
            <a:avLst/>
          </a:prstGeom>
          <a:noFill/>
          <a:ln cap="flat" cmpd="sng" w="38100">
            <a:solidFill>
              <a:schemeClr val="dk2"/>
            </a:solidFill>
            <a:prstDash val="solid"/>
            <a:round/>
            <a:headEnd len="sm" w="sm" type="none"/>
            <a:tailEnd len="sm" w="sm" type="none"/>
          </a:ln>
        </p:spPr>
      </p:pic>
      <p:sp>
        <p:nvSpPr>
          <p:cNvPr id="1046" name="Google Shape;1046;p76"/>
          <p:cNvSpPr/>
          <p:nvPr/>
        </p:nvSpPr>
        <p:spPr>
          <a:xfrm>
            <a:off x="2961850" y="1787675"/>
            <a:ext cx="1119900" cy="438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47" name="Google Shape;1047;p76"/>
          <p:cNvSpPr/>
          <p:nvPr/>
        </p:nvSpPr>
        <p:spPr>
          <a:xfrm>
            <a:off x="2471500" y="4610375"/>
            <a:ext cx="2007600" cy="438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48" name="Google Shape;1048;p76"/>
          <p:cNvSpPr/>
          <p:nvPr/>
        </p:nvSpPr>
        <p:spPr>
          <a:xfrm>
            <a:off x="2471501" y="984775"/>
            <a:ext cx="3545100" cy="679200"/>
          </a:xfrm>
          <a:prstGeom prst="wedgeRoundRectCallout">
            <a:avLst>
              <a:gd fmla="val -19907" name="adj1"/>
              <a:gd fmla="val 8597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1. </a:t>
            </a:r>
            <a:r>
              <a:rPr lang="zh-TW" sz="2400">
                <a:solidFill>
                  <a:srgbClr val="FFFFFF"/>
                </a:solidFill>
              </a:rPr>
              <a:t>開啟AI產生程式碼功能</a:t>
            </a:r>
            <a:endParaRPr sz="2400">
              <a:solidFill>
                <a:srgbClr val="FFFFFF"/>
              </a:solidFill>
            </a:endParaRPr>
          </a:p>
        </p:txBody>
      </p:sp>
      <p:sp>
        <p:nvSpPr>
          <p:cNvPr id="1049" name="Google Shape;1049;p76"/>
          <p:cNvSpPr/>
          <p:nvPr/>
        </p:nvSpPr>
        <p:spPr>
          <a:xfrm>
            <a:off x="2330884" y="3708250"/>
            <a:ext cx="2572500" cy="679200"/>
          </a:xfrm>
          <a:prstGeom prst="wedgeRoundRectCallout">
            <a:avLst>
              <a:gd fmla="val 1296" name="adj1"/>
              <a:gd fmla="val 9863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2</a:t>
            </a:r>
            <a:r>
              <a:rPr lang="zh-TW" sz="2400">
                <a:solidFill>
                  <a:srgbClr val="FFFFFF"/>
                </a:solidFill>
              </a:rPr>
              <a:t>. </a:t>
            </a:r>
            <a:r>
              <a:rPr lang="zh-TW" sz="2400">
                <a:solidFill>
                  <a:srgbClr val="FFFFFF"/>
                </a:solidFill>
              </a:rPr>
              <a:t>輸入提示詞</a:t>
            </a:r>
            <a:endParaRPr sz="2400">
              <a:solidFill>
                <a:srgbClr val="FFFFFF"/>
              </a:solidFill>
            </a:endParaRPr>
          </a:p>
        </p:txBody>
      </p:sp>
      <p:sp>
        <p:nvSpPr>
          <p:cNvPr id="1050" name="Google Shape;1050;p76"/>
          <p:cNvSpPr/>
          <p:nvPr/>
        </p:nvSpPr>
        <p:spPr>
          <a:xfrm>
            <a:off x="3563323" y="5400750"/>
            <a:ext cx="3208500" cy="679200"/>
          </a:xfrm>
          <a:prstGeom prst="wedgeRoundRectCallout">
            <a:avLst>
              <a:gd fmla="val -37562" name="adj1"/>
              <a:gd fmla="val -11543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3</a:t>
            </a:r>
            <a:r>
              <a:rPr lang="zh-TW" sz="2400">
                <a:solidFill>
                  <a:srgbClr val="FFFFFF"/>
                </a:solidFill>
              </a:rPr>
              <a:t>. </a:t>
            </a:r>
            <a:r>
              <a:rPr lang="zh-TW" sz="2400">
                <a:solidFill>
                  <a:srgbClr val="FFFFFF"/>
                </a:solidFill>
              </a:rPr>
              <a:t>按enter開始產生</a:t>
            </a:r>
            <a:endParaRPr sz="2400">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7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用AI產生程式碼 (2/2)</a:t>
            </a:r>
            <a:endParaRPr/>
          </a:p>
        </p:txBody>
      </p:sp>
      <p:sp>
        <p:nvSpPr>
          <p:cNvPr id="1056" name="Google Shape;1056;p7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57" name="Google Shape;1057;p7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058" name="Google Shape;1058;p7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1059" name="Google Shape;1059;p7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pic>
        <p:nvPicPr>
          <p:cNvPr id="1060" name="Google Shape;1060;p77"/>
          <p:cNvPicPr preferRelativeResize="0"/>
          <p:nvPr/>
        </p:nvPicPr>
        <p:blipFill>
          <a:blip r:embed="rId3">
            <a:alphaModFix/>
          </a:blip>
          <a:stretch>
            <a:fillRect/>
          </a:stretch>
        </p:blipFill>
        <p:spPr>
          <a:xfrm>
            <a:off x="1453413" y="1337400"/>
            <a:ext cx="6237165" cy="4758600"/>
          </a:xfrm>
          <a:prstGeom prst="rect">
            <a:avLst/>
          </a:prstGeom>
          <a:noFill/>
          <a:ln cap="flat" cmpd="sng" w="38100">
            <a:solidFill>
              <a:schemeClr val="dk2"/>
            </a:solidFill>
            <a:prstDash val="solid"/>
            <a:round/>
            <a:headEnd len="sm" w="sm" type="none"/>
            <a:tailEnd len="sm" w="sm" type="none"/>
          </a:ln>
        </p:spPr>
      </p:pic>
      <p:sp>
        <p:nvSpPr>
          <p:cNvPr id="1061" name="Google Shape;1061;p77"/>
          <p:cNvSpPr/>
          <p:nvPr/>
        </p:nvSpPr>
        <p:spPr>
          <a:xfrm>
            <a:off x="5080730" y="1912425"/>
            <a:ext cx="2022600" cy="679200"/>
          </a:xfrm>
          <a:prstGeom prst="wedgeRoundRectCallout">
            <a:avLst>
              <a:gd fmla="val -47476" name="adj1"/>
              <a:gd fmla="val 10548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4</a:t>
            </a:r>
            <a:r>
              <a:rPr lang="zh-TW" sz="2400">
                <a:solidFill>
                  <a:srgbClr val="FFFFFF"/>
                </a:solidFill>
              </a:rPr>
              <a:t>. </a:t>
            </a:r>
            <a:r>
              <a:rPr lang="zh-TW" sz="2400">
                <a:solidFill>
                  <a:srgbClr val="FFFFFF"/>
                </a:solidFill>
              </a:rPr>
              <a:t>產生結果</a:t>
            </a:r>
            <a:endParaRPr sz="2400">
              <a:solidFill>
                <a:srgbClr val="FFFFFF"/>
              </a:solidFill>
            </a:endParaRPr>
          </a:p>
        </p:txBody>
      </p:sp>
      <p:sp>
        <p:nvSpPr>
          <p:cNvPr id="1062" name="Google Shape;1062;p77"/>
          <p:cNvSpPr/>
          <p:nvPr/>
        </p:nvSpPr>
        <p:spPr>
          <a:xfrm>
            <a:off x="4630150" y="4064217"/>
            <a:ext cx="2022600" cy="894900"/>
          </a:xfrm>
          <a:prstGeom prst="wedgeRoundRectCallout">
            <a:avLst>
              <a:gd fmla="val -47476" name="adj1"/>
              <a:gd fmla="val 10548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5</a:t>
            </a:r>
            <a:r>
              <a:rPr lang="zh-TW" sz="2400">
                <a:solidFill>
                  <a:srgbClr val="FFFFFF"/>
                </a:solidFill>
              </a:rPr>
              <a:t>. </a:t>
            </a:r>
            <a:r>
              <a:rPr lang="zh-TW" sz="2400">
                <a:solidFill>
                  <a:srgbClr val="FFFFFF"/>
                </a:solidFill>
              </a:rPr>
              <a:t>執行程式碼並檢視結果</a:t>
            </a:r>
            <a:endParaRPr sz="24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78"/>
          <p:cNvSpPr txBox="1"/>
          <p:nvPr>
            <p:ph idx="4294967295" type="body"/>
          </p:nvPr>
        </p:nvSpPr>
        <p:spPr>
          <a:xfrm>
            <a:off x="4020625" y="1641850"/>
            <a:ext cx="3412200" cy="17001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sz="3200"/>
              <a:t>NEXT PART:</a:t>
            </a:r>
            <a:endParaRPr sz="3200"/>
          </a:p>
        </p:txBody>
      </p:sp>
      <p:sp>
        <p:nvSpPr>
          <p:cNvPr id="1068" name="Google Shape;1068;p78"/>
          <p:cNvSpPr txBox="1"/>
          <p:nvPr>
            <p:ph idx="4294967295" type="title"/>
          </p:nvPr>
        </p:nvSpPr>
        <p:spPr>
          <a:xfrm>
            <a:off x="4452225" y="2381800"/>
            <a:ext cx="4159200" cy="5250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4200"/>
              <a:t>3</a:t>
            </a:r>
            <a:r>
              <a:rPr lang="zh-TW" sz="4200"/>
              <a:t>. </a:t>
            </a:r>
            <a:r>
              <a:rPr lang="zh-TW" sz="4200"/>
              <a:t>情緒分析篇</a:t>
            </a:r>
            <a:endParaRPr sz="1600"/>
          </a:p>
        </p:txBody>
      </p:sp>
      <p:sp>
        <p:nvSpPr>
          <p:cNvPr id="1069" name="Google Shape;1069;p7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070" name="Google Shape;1070;p78"/>
          <p:cNvPicPr preferRelativeResize="0"/>
          <p:nvPr/>
        </p:nvPicPr>
        <p:blipFill>
          <a:blip r:embed="rId3">
            <a:alphaModFix/>
          </a:blip>
          <a:stretch>
            <a:fillRect/>
          </a:stretch>
        </p:blipFill>
        <p:spPr>
          <a:xfrm>
            <a:off x="5483000" y="4653003"/>
            <a:ext cx="3202725" cy="724897"/>
          </a:xfrm>
          <a:prstGeom prst="rect">
            <a:avLst/>
          </a:prstGeom>
          <a:noFill/>
          <a:ln>
            <a:noFill/>
          </a:ln>
          <a:effectLst>
            <a:outerShdw blurRad="57150" rotWithShape="0" algn="bl" dir="5400000" dist="19050">
              <a:srgbClr val="000000">
                <a:alpha val="50000"/>
              </a:srgbClr>
            </a:outerShdw>
          </a:effectLst>
        </p:spPr>
      </p:pic>
      <p:pic>
        <p:nvPicPr>
          <p:cNvPr id="1071" name="Google Shape;1071;p78"/>
          <p:cNvPicPr preferRelativeResize="0"/>
          <p:nvPr/>
        </p:nvPicPr>
        <p:blipFill>
          <a:blip r:embed="rId4">
            <a:alphaModFix/>
          </a:blip>
          <a:stretch>
            <a:fillRect/>
          </a:stretch>
        </p:blipFill>
        <p:spPr>
          <a:xfrm>
            <a:off x="689075" y="1253825"/>
            <a:ext cx="3056075" cy="50338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pic>
        <p:nvPicPr>
          <p:cNvPr id="1076" name="Google Shape;1076;p79"/>
          <p:cNvPicPr preferRelativeResize="0"/>
          <p:nvPr/>
        </p:nvPicPr>
        <p:blipFill rotWithShape="1">
          <a:blip r:embed="rId3">
            <a:alphaModFix/>
          </a:blip>
          <a:srcRect b="0" l="0" r="0" t="0"/>
          <a:stretch/>
        </p:blipFill>
        <p:spPr>
          <a:xfrm>
            <a:off x="943636" y="1810414"/>
            <a:ext cx="2509800" cy="2509800"/>
          </a:xfrm>
          <a:prstGeom prst="roundRect">
            <a:avLst>
              <a:gd fmla="val 16667" name="adj"/>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
        <p:nvSpPr>
          <p:cNvPr id="1077" name="Google Shape;1077;p7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78" name="Google Shape;1078;p79"/>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1079" name="Google Shape;1079;p79"/>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1080" name="Google Shape;1080;p79"/>
          <p:cNvPicPr preferRelativeResize="0"/>
          <p:nvPr/>
        </p:nvPicPr>
        <p:blipFill>
          <a:blip r:embed="rId4">
            <a:alphaModFix/>
          </a:blip>
          <a:stretch>
            <a:fillRect/>
          </a:stretch>
        </p:blipFill>
        <p:spPr>
          <a:xfrm>
            <a:off x="4858375" y="5340451"/>
            <a:ext cx="546450" cy="546450"/>
          </a:xfrm>
          <a:prstGeom prst="rect">
            <a:avLst/>
          </a:prstGeom>
          <a:noFill/>
          <a:ln>
            <a:noFill/>
          </a:ln>
        </p:spPr>
      </p:pic>
      <p:pic>
        <p:nvPicPr>
          <p:cNvPr id="1081" name="Google Shape;1081;p79"/>
          <p:cNvPicPr preferRelativeResize="0"/>
          <p:nvPr/>
        </p:nvPicPr>
        <p:blipFill>
          <a:blip r:embed="rId5">
            <a:alphaModFix/>
          </a:blip>
          <a:stretch>
            <a:fillRect/>
          </a:stretch>
        </p:blipFill>
        <p:spPr>
          <a:xfrm>
            <a:off x="4858377" y="3528450"/>
            <a:ext cx="546447" cy="546446"/>
          </a:xfrm>
          <a:prstGeom prst="rect">
            <a:avLst/>
          </a:prstGeom>
          <a:noFill/>
          <a:ln>
            <a:noFill/>
          </a:ln>
        </p:spPr>
      </p:pic>
      <p:sp>
        <p:nvSpPr>
          <p:cNvPr id="1082" name="Google Shape;1082;p79"/>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1083" name="Google Shape;1083;p79"/>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6"/>
              </a:rPr>
              <a:t>blog@pulipuli.info</a:t>
            </a:r>
            <a:r>
              <a:rPr lang="zh-TW" sz="2200"/>
              <a:t> </a:t>
            </a:r>
            <a:endParaRPr sz="2200"/>
          </a:p>
        </p:txBody>
      </p:sp>
      <p:pic>
        <p:nvPicPr>
          <p:cNvPr id="1084" name="Google Shape;1084;p79"/>
          <p:cNvPicPr preferRelativeResize="0"/>
          <p:nvPr/>
        </p:nvPicPr>
        <p:blipFill>
          <a:blip r:embed="rId7">
            <a:alphaModFix/>
          </a:blip>
          <a:stretch>
            <a:fillRect/>
          </a:stretch>
        </p:blipFill>
        <p:spPr>
          <a:xfrm>
            <a:off x="4858375" y="4396354"/>
            <a:ext cx="546447" cy="546446"/>
          </a:xfrm>
          <a:prstGeom prst="rect">
            <a:avLst/>
          </a:prstGeom>
          <a:noFill/>
          <a:ln>
            <a:noFill/>
          </a:ln>
        </p:spPr>
      </p:pic>
      <p:sp>
        <p:nvSpPr>
          <p:cNvPr id="1085" name="Google Shape;1085;p79"/>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8">
                  <a:extLst>
                    <a:ext uri="{A12FA001-AC4F-418D-AE19-62706E023703}">
                      <ahyp:hlinkClr val="tx"/>
                    </a:ext>
                  </a:extLst>
                </a:hlinkClick>
              </a:rPr>
              <a:t>blog.pulipuli.info</a:t>
            </a:r>
            <a:endParaRPr sz="2200">
              <a:latin typeface="Lexend Light"/>
              <a:ea typeface="Lexend Light"/>
              <a:cs typeface="Lexend Light"/>
              <a:sym typeface="Lexend Light"/>
            </a:endParaRPr>
          </a:p>
        </p:txBody>
      </p:sp>
      <p:grpSp>
        <p:nvGrpSpPr>
          <p:cNvPr id="1086" name="Google Shape;1086;p79"/>
          <p:cNvGrpSpPr/>
          <p:nvPr/>
        </p:nvGrpSpPr>
        <p:grpSpPr>
          <a:xfrm>
            <a:off x="634835" y="4863143"/>
            <a:ext cx="3127558" cy="1131729"/>
            <a:chOff x="2460779" y="433075"/>
            <a:chExt cx="4222435" cy="692401"/>
          </a:xfrm>
        </p:grpSpPr>
        <p:sp>
          <p:nvSpPr>
            <p:cNvPr id="1087" name="Google Shape;1087;p79"/>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1088" name="Google Shape;1088;p79"/>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000" u="sng">
                  <a:solidFill>
                    <a:schemeClr val="hlink"/>
                  </a:solidFill>
                  <a:latin typeface="Outfit"/>
                  <a:ea typeface="Outfit"/>
                  <a:cs typeface="Outfit"/>
                  <a:sym typeface="Outfit"/>
                  <a:hlinkClick r:id="rId9"/>
                </a:rPr>
                <a:t>https://l.pulipuli.info</a:t>
              </a:r>
              <a:br>
                <a:rPr b="1" lang="zh-TW" sz="2000" u="sng">
                  <a:solidFill>
                    <a:schemeClr val="hlink"/>
                  </a:solidFill>
                  <a:latin typeface="Outfit"/>
                  <a:ea typeface="Outfit"/>
                  <a:cs typeface="Outfit"/>
                  <a:sym typeface="Outfit"/>
                  <a:hlinkClick r:id="rId10"/>
                </a:rPr>
              </a:br>
              <a:r>
                <a:rPr b="1" lang="zh-TW" sz="2000" u="sng">
                  <a:solidFill>
                    <a:schemeClr val="hlink"/>
                  </a:solidFill>
                  <a:latin typeface="Outfit"/>
                  <a:ea typeface="Outfit"/>
                  <a:cs typeface="Outfit"/>
                  <a:sym typeface="Outfit"/>
                  <a:hlinkClick r:id="rId11"/>
                </a:rPr>
                <a:t>/24/nsysu</a:t>
              </a:r>
              <a:endParaRPr b="1" sz="2000">
                <a:latin typeface="Outfit"/>
                <a:ea typeface="Outfit"/>
                <a:cs typeface="Outfit"/>
                <a:sym typeface="Outfit"/>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80"/>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參考文獻 (1/2)</a:t>
            </a:r>
            <a:endParaRPr/>
          </a:p>
        </p:txBody>
      </p:sp>
      <p:sp>
        <p:nvSpPr>
          <p:cNvPr id="1094" name="Google Shape;1094;p8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095" name="Google Shape;1095;p80"/>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SzPts val="1800"/>
              <a:buChar char="●"/>
            </a:pPr>
            <a:r>
              <a:rPr lang="zh-TW" sz="1800"/>
              <a:t>Bird, S.、Klein, E.、Loper, E.（2014）。Python自然语言处理（陈涛譯）。人民邮电出版社。</a:t>
            </a:r>
            <a:endParaRPr sz="1800"/>
          </a:p>
          <a:p>
            <a:pPr indent="-342900" lvl="0" marL="457200" rtl="0" algn="l">
              <a:spcBef>
                <a:spcPts val="1000"/>
              </a:spcBef>
              <a:spcAft>
                <a:spcPts val="0"/>
              </a:spcAft>
              <a:buSzPts val="1800"/>
              <a:buChar char="●"/>
            </a:pPr>
            <a:r>
              <a:rPr lang="zh-TW" sz="1800"/>
              <a:t>Li, S. (2018, August 27). Named Entity Recognition and Classification with Scikit-Learn. Towards Data Science. </a:t>
            </a:r>
            <a:r>
              <a:rPr lang="zh-TW" sz="1800" u="sng">
                <a:solidFill>
                  <a:schemeClr val="hlink"/>
                </a:solidFill>
                <a:hlinkClick r:id="rId3"/>
              </a:rPr>
              <a:t>https://towardsdatascience.com/named-entity-recognition-and-classification-with-scikit-learn-f05372f07ba2</a:t>
            </a:r>
            <a:endParaRPr sz="1800"/>
          </a:p>
          <a:p>
            <a:pPr indent="-342900" lvl="0" marL="457200" rtl="0" algn="l">
              <a:spcBef>
                <a:spcPts val="1000"/>
              </a:spcBef>
              <a:spcAft>
                <a:spcPts val="0"/>
              </a:spcAft>
              <a:buSzPts val="1800"/>
              <a:buChar char="●"/>
            </a:pPr>
            <a:r>
              <a:rPr lang="zh-TW" sz="1800"/>
              <a:t>Coburn, A. (2005, June). Text Modeling and Visualization with Network Graphs. Proceedings of the Digital Humanities.</a:t>
            </a:r>
            <a:endParaRPr sz="1800"/>
          </a:p>
          <a:p>
            <a:pPr indent="0" lvl="0" marL="0" rtl="0" algn="l">
              <a:spcBef>
                <a:spcPts val="1000"/>
              </a:spcBef>
              <a:spcAft>
                <a:spcPts val="1000"/>
              </a:spcAft>
              <a:buNone/>
            </a:pPr>
            <a:r>
              <a:t/>
            </a:r>
            <a:endParaRPr sz="1800"/>
          </a:p>
        </p:txBody>
      </p:sp>
      <p:pic>
        <p:nvPicPr>
          <p:cNvPr id="1096" name="Google Shape;1096;p80"/>
          <p:cNvPicPr preferRelativeResize="0"/>
          <p:nvPr/>
        </p:nvPicPr>
        <p:blipFill rotWithShape="1">
          <a:blip r:embed="rId4">
            <a:alphaModFix/>
          </a:blip>
          <a:srcRect b="0" l="21667" r="12473" t="0"/>
          <a:stretch/>
        </p:blipFill>
        <p:spPr>
          <a:xfrm flipH="1">
            <a:off x="0" y="2512950"/>
            <a:ext cx="1999200" cy="3637900"/>
          </a:xfrm>
          <a:prstGeom prst="rect">
            <a:avLst/>
          </a:prstGeom>
          <a:noFill/>
          <a:ln>
            <a:noFill/>
          </a:ln>
        </p:spPr>
      </p:pic>
      <p:sp>
        <p:nvSpPr>
          <p:cNvPr id="1097" name="Google Shape;1097;p80"/>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81"/>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參考文獻 (2/2)</a:t>
            </a:r>
            <a:endParaRPr/>
          </a:p>
        </p:txBody>
      </p:sp>
      <p:sp>
        <p:nvSpPr>
          <p:cNvPr id="1103" name="Google Shape;1103;p8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104" name="Google Shape;1104;p81"/>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SzPts val="1800"/>
              <a:buChar char="●"/>
            </a:pPr>
            <a:r>
              <a:rPr lang="zh-TW" sz="1800"/>
              <a:t>Klein, L. F. (2012). Social network analysis and visualization in ‘the papers of thomas jefferson.’ Proceedings of the Digital Humanities, 4(9), 12.</a:t>
            </a:r>
            <a:endParaRPr sz="1800"/>
          </a:p>
          <a:p>
            <a:pPr indent="-342900" lvl="0" marL="457200" rtl="0" algn="l">
              <a:spcBef>
                <a:spcPts val="1000"/>
              </a:spcBef>
              <a:spcAft>
                <a:spcPts val="0"/>
              </a:spcAft>
              <a:buSzPts val="1800"/>
              <a:buChar char="●"/>
            </a:pPr>
            <a:r>
              <a:rPr lang="zh-TW" sz="1800"/>
              <a:t>李志賢、洪振洲、馬德偉、張伯雍、黃仁順（2009）。佛教數位典藏與 GIS 技術應用經驗分享。數位典藏與數位人文國際研討會。</a:t>
            </a:r>
            <a:endParaRPr sz="1800"/>
          </a:p>
          <a:p>
            <a:pPr indent="-342900" lvl="0" marL="457200" rtl="0" algn="l">
              <a:spcBef>
                <a:spcPts val="1000"/>
              </a:spcBef>
              <a:spcAft>
                <a:spcPts val="1000"/>
              </a:spcAft>
              <a:buSzPts val="1800"/>
              <a:buChar char="●"/>
            </a:pPr>
            <a:r>
              <a:rPr lang="zh-TW" sz="1800"/>
              <a:t>CLARIN. (2020). Tools for Named Entity Recognition. CLARIN ERIC. </a:t>
            </a:r>
            <a:r>
              <a:rPr lang="zh-TW" sz="1800" u="sng">
                <a:solidFill>
                  <a:schemeClr val="hlink"/>
                </a:solidFill>
                <a:hlinkClick r:id="rId3"/>
              </a:rPr>
              <a:t>https://www.clarin.eu/resource-families/tools-named-entity-recognition</a:t>
            </a:r>
            <a:r>
              <a:rPr lang="zh-TW" sz="1800"/>
              <a:t> </a:t>
            </a:r>
            <a:endParaRPr sz="1800"/>
          </a:p>
        </p:txBody>
      </p:sp>
      <p:pic>
        <p:nvPicPr>
          <p:cNvPr id="1105" name="Google Shape;1105;p81"/>
          <p:cNvPicPr preferRelativeResize="0"/>
          <p:nvPr/>
        </p:nvPicPr>
        <p:blipFill rotWithShape="1">
          <a:blip r:embed="rId4">
            <a:alphaModFix/>
          </a:blip>
          <a:srcRect b="0" l="21667" r="12473" t="0"/>
          <a:stretch/>
        </p:blipFill>
        <p:spPr>
          <a:xfrm flipH="1">
            <a:off x="0" y="2512950"/>
            <a:ext cx="1999200" cy="3637900"/>
          </a:xfrm>
          <a:prstGeom prst="rect">
            <a:avLst/>
          </a:prstGeom>
          <a:noFill/>
          <a:ln>
            <a:noFill/>
          </a:ln>
        </p:spPr>
      </p:pic>
      <p:sp>
        <p:nvSpPr>
          <p:cNvPr id="1106" name="Google Shape;1106;p81"/>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14" name="Google Shape;414;p3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15" name="Google Shape;415;p3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命名實體類型</a:t>
            </a:r>
            <a:endParaRPr/>
          </a:p>
        </p:txBody>
      </p:sp>
      <p:sp>
        <p:nvSpPr>
          <p:cNvPr id="416" name="Google Shape;416;p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17" name="Google Shape;417;p3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(Bird, Klein, Loper, 2014)</a:t>
            </a:r>
            <a:endParaRPr/>
          </a:p>
        </p:txBody>
      </p:sp>
      <p:graphicFrame>
        <p:nvGraphicFramePr>
          <p:cNvPr id="418" name="Google Shape;418;p31"/>
          <p:cNvGraphicFramePr/>
          <p:nvPr/>
        </p:nvGraphicFramePr>
        <p:xfrm>
          <a:off x="1223525" y="1678275"/>
          <a:ext cx="3000000" cy="3000000"/>
        </p:xfrm>
        <a:graphic>
          <a:graphicData uri="http://schemas.openxmlformats.org/drawingml/2006/table">
            <a:tbl>
              <a:tblPr>
                <a:noFill/>
                <a:tableStyleId>{BE2A9BA1-482B-4F73-A239-C8FBDD04ACEF}</a:tableStyleId>
              </a:tblPr>
              <a:tblGrid>
                <a:gridCol w="2090050"/>
                <a:gridCol w="4606875"/>
              </a:tblGrid>
              <a:tr h="223200">
                <a:tc>
                  <a:txBody>
                    <a:bodyPr/>
                    <a:lstStyle/>
                    <a:p>
                      <a:pPr indent="0" lvl="0" marL="0" rtl="0" algn="l">
                        <a:lnSpc>
                          <a:spcPct val="100000"/>
                        </a:lnSpc>
                        <a:spcBef>
                          <a:spcPts val="0"/>
                        </a:spcBef>
                        <a:spcAft>
                          <a:spcPts val="0"/>
                        </a:spcAft>
                        <a:buNone/>
                      </a:pPr>
                      <a:r>
                        <a:rPr lang="zh-TW" sz="2000">
                          <a:solidFill>
                            <a:srgbClr val="FFFFFF"/>
                          </a:solidFill>
                        </a:rPr>
                        <a:t>命名實體類型</a:t>
                      </a:r>
                      <a:endParaRPr sz="2000">
                        <a:solidFill>
                          <a:srgbClr val="FFFFFF"/>
                        </a:solidFill>
                      </a:endParaRPr>
                    </a:p>
                  </a:txBody>
                  <a:tcPr marT="45700" marB="4570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C4587"/>
                    </a:solidFill>
                  </a:tcPr>
                </a:tc>
                <a:tc>
                  <a:txBody>
                    <a:bodyPr/>
                    <a:lstStyle/>
                    <a:p>
                      <a:pPr indent="0" lvl="0" marL="0" rtl="0" algn="l">
                        <a:lnSpc>
                          <a:spcPct val="100000"/>
                        </a:lnSpc>
                        <a:spcBef>
                          <a:spcPts val="0"/>
                        </a:spcBef>
                        <a:spcAft>
                          <a:spcPts val="0"/>
                        </a:spcAft>
                        <a:buNone/>
                      </a:pPr>
                      <a:r>
                        <a:rPr lang="zh-TW" sz="2000">
                          <a:solidFill>
                            <a:srgbClr val="FFFFFF"/>
                          </a:solidFill>
                        </a:rPr>
                        <a:t>舉例</a:t>
                      </a:r>
                      <a:endParaRPr sz="2000">
                        <a:solidFill>
                          <a:srgbClr val="FFFFFF"/>
                        </a:solidFill>
                      </a:endParaRPr>
                    </a:p>
                  </a:txBody>
                  <a:tcPr marT="45700" marB="4570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C4587"/>
                    </a:solidFill>
                  </a:tcPr>
                </a:tc>
              </a:tr>
              <a:tr h="231850">
                <a:tc>
                  <a:txBody>
                    <a:bodyPr/>
                    <a:lstStyle/>
                    <a:p>
                      <a:pPr indent="0" lvl="0" marL="0" rtl="0" algn="l">
                        <a:lnSpc>
                          <a:spcPct val="115000"/>
                        </a:lnSpc>
                        <a:spcBef>
                          <a:spcPts val="0"/>
                        </a:spcBef>
                        <a:spcAft>
                          <a:spcPts val="0"/>
                        </a:spcAft>
                        <a:buNone/>
                      </a:pPr>
                      <a:r>
                        <a:rPr lang="zh-TW" sz="2000"/>
                        <a:t>組織</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2000"/>
                        <a:t>Georgia-Pacific Corp., WHO</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31850">
                <a:tc>
                  <a:txBody>
                    <a:bodyPr/>
                    <a:lstStyle/>
                    <a:p>
                      <a:pPr indent="0" lvl="0" marL="0" rtl="0" algn="l">
                        <a:lnSpc>
                          <a:spcPct val="115000"/>
                        </a:lnSpc>
                        <a:spcBef>
                          <a:spcPts val="0"/>
                        </a:spcBef>
                        <a:spcAft>
                          <a:spcPts val="0"/>
                        </a:spcAft>
                        <a:buNone/>
                      </a:pPr>
                      <a:r>
                        <a:rPr lang="zh-TW" sz="2000">
                          <a:solidFill>
                            <a:srgbClr val="FF0000"/>
                          </a:solidFill>
                        </a:rPr>
                        <a:t>人</a:t>
                      </a:r>
                      <a:endParaRPr sz="2000">
                        <a:solidFill>
                          <a:srgbClr val="FF0000"/>
                        </a:solidFill>
                      </a:endParaRPr>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zh-TW" sz="2000">
                          <a:solidFill>
                            <a:srgbClr val="FF0000"/>
                          </a:solidFill>
                        </a:rPr>
                        <a:t>Eddy Bonte, President Trump</a:t>
                      </a:r>
                      <a:endParaRPr sz="2000">
                        <a:solidFill>
                          <a:srgbClr val="FF0000"/>
                        </a:solidFill>
                      </a:endParaRPr>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231850">
                <a:tc>
                  <a:txBody>
                    <a:bodyPr/>
                    <a:lstStyle/>
                    <a:p>
                      <a:pPr indent="0" lvl="0" marL="0" rtl="0" algn="l">
                        <a:lnSpc>
                          <a:spcPct val="115000"/>
                        </a:lnSpc>
                        <a:spcBef>
                          <a:spcPts val="0"/>
                        </a:spcBef>
                        <a:spcAft>
                          <a:spcPts val="0"/>
                        </a:spcAft>
                        <a:buNone/>
                      </a:pPr>
                      <a:r>
                        <a:rPr lang="zh-TW" sz="2000">
                          <a:solidFill>
                            <a:srgbClr val="FF0000"/>
                          </a:solidFill>
                        </a:rPr>
                        <a:t>地點</a:t>
                      </a:r>
                      <a:endParaRPr sz="2000">
                        <a:solidFill>
                          <a:srgbClr val="FF0000"/>
                        </a:solidFill>
                      </a:endParaRPr>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2000">
                          <a:solidFill>
                            <a:srgbClr val="FF0000"/>
                          </a:solidFill>
                        </a:rPr>
                        <a:t>Murray River, Mount Everest</a:t>
                      </a:r>
                      <a:endParaRPr sz="2000">
                        <a:solidFill>
                          <a:srgbClr val="FF0000"/>
                        </a:solidFill>
                      </a:endParaRPr>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31850">
                <a:tc>
                  <a:txBody>
                    <a:bodyPr/>
                    <a:lstStyle/>
                    <a:p>
                      <a:pPr indent="0" lvl="0" marL="0" rtl="0" algn="l">
                        <a:lnSpc>
                          <a:spcPct val="115000"/>
                        </a:lnSpc>
                        <a:spcBef>
                          <a:spcPts val="0"/>
                        </a:spcBef>
                        <a:spcAft>
                          <a:spcPts val="0"/>
                        </a:spcAft>
                        <a:buNone/>
                      </a:pPr>
                      <a:r>
                        <a:rPr lang="zh-TW" sz="2000"/>
                        <a:t>行政區</a:t>
                      </a:r>
                      <a:br>
                        <a:rPr lang="zh-TW" sz="2000"/>
                      </a:br>
                      <a:r>
                        <a:rPr lang="zh-TW" sz="2000"/>
                        <a:t>(地緣政治實體)</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zh-TW" sz="2000"/>
                        <a:t>South East Asia, Midlothian</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231850">
                <a:tc>
                  <a:txBody>
                    <a:bodyPr/>
                    <a:lstStyle/>
                    <a:p>
                      <a:pPr indent="0" lvl="0" marL="0" rtl="0" algn="l">
                        <a:lnSpc>
                          <a:spcPct val="115000"/>
                        </a:lnSpc>
                        <a:spcBef>
                          <a:spcPts val="0"/>
                        </a:spcBef>
                        <a:spcAft>
                          <a:spcPts val="0"/>
                        </a:spcAft>
                        <a:buNone/>
                      </a:pPr>
                      <a:r>
                        <a:rPr lang="zh-TW" sz="2000"/>
                        <a:t>設施</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2000"/>
                        <a:t>Washington Monument, Stonehenge</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31850">
                <a:tc>
                  <a:txBody>
                    <a:bodyPr/>
                    <a:lstStyle/>
                    <a:p>
                      <a:pPr indent="0" lvl="0" marL="0" rtl="0" algn="l">
                        <a:lnSpc>
                          <a:spcPct val="115000"/>
                        </a:lnSpc>
                        <a:spcBef>
                          <a:spcPts val="0"/>
                        </a:spcBef>
                        <a:spcAft>
                          <a:spcPts val="0"/>
                        </a:spcAft>
                        <a:buNone/>
                      </a:pPr>
                      <a:r>
                        <a:rPr lang="zh-TW" sz="2000"/>
                        <a:t>日期</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zh-TW" sz="2000"/>
                        <a:t>June, 2008-06-29</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231850">
                <a:tc>
                  <a:txBody>
                    <a:bodyPr/>
                    <a:lstStyle/>
                    <a:p>
                      <a:pPr indent="0" lvl="0" marL="0" rtl="0" algn="l">
                        <a:lnSpc>
                          <a:spcPct val="115000"/>
                        </a:lnSpc>
                        <a:spcBef>
                          <a:spcPts val="0"/>
                        </a:spcBef>
                        <a:spcAft>
                          <a:spcPts val="0"/>
                        </a:spcAft>
                        <a:buNone/>
                      </a:pPr>
                      <a:r>
                        <a:rPr lang="zh-TW" sz="2000"/>
                        <a:t>時間</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2000"/>
                        <a:t>two fifty a.m., 1:30 p.m.</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31850">
                <a:tc>
                  <a:txBody>
                    <a:bodyPr/>
                    <a:lstStyle/>
                    <a:p>
                      <a:pPr indent="0" lvl="0" marL="0" rtl="0" algn="l">
                        <a:lnSpc>
                          <a:spcPct val="115000"/>
                        </a:lnSpc>
                        <a:spcBef>
                          <a:spcPts val="0"/>
                        </a:spcBef>
                        <a:spcAft>
                          <a:spcPts val="0"/>
                        </a:spcAft>
                        <a:buNone/>
                      </a:pPr>
                      <a:r>
                        <a:rPr lang="zh-TW" sz="2000"/>
                        <a:t>貨幣</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zh-TW" sz="2000"/>
                        <a:t>175 million Canadian Dollars, GBP 10.40</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231850">
                <a:tc>
                  <a:txBody>
                    <a:bodyPr/>
                    <a:lstStyle/>
                    <a:p>
                      <a:pPr indent="0" lvl="0" marL="0" rtl="0" algn="l">
                        <a:lnSpc>
                          <a:spcPct val="115000"/>
                        </a:lnSpc>
                        <a:spcBef>
                          <a:spcPts val="0"/>
                        </a:spcBef>
                        <a:spcAft>
                          <a:spcPts val="0"/>
                        </a:spcAft>
                        <a:buNone/>
                      </a:pPr>
                      <a:r>
                        <a:rPr lang="zh-TW" sz="2000"/>
                        <a:t>百分數</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2000"/>
                        <a:t>twenty pct, 18.75%</a:t>
                      </a:r>
                      <a:endParaRPr sz="2000"/>
                    </a:p>
                  </a:txBody>
                  <a:tcPr marT="9125" marB="91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2"/>
          <p:cNvSpPr txBox="1"/>
          <p:nvPr>
            <p:ph idx="1" type="body"/>
          </p:nvPr>
        </p:nvSpPr>
        <p:spPr>
          <a:xfrm>
            <a:off x="715550" y="6431700"/>
            <a:ext cx="7713000" cy="259500"/>
          </a:xfrm>
          <a:prstGeom prst="rect">
            <a:avLst/>
          </a:prstGeom>
        </p:spPr>
        <p:txBody>
          <a:bodyPr anchorCtr="0" anchor="b" bIns="0" lIns="0" spcFirstLastPara="1" rIns="0" wrap="square" tIns="0">
            <a:noAutofit/>
          </a:bodyPr>
          <a:lstStyle/>
          <a:p>
            <a:pPr indent="0" lvl="0" marL="0" rtl="0" algn="r">
              <a:spcBef>
                <a:spcPts val="1000"/>
              </a:spcBef>
              <a:spcAft>
                <a:spcPts val="1000"/>
              </a:spcAft>
              <a:buNone/>
            </a:pPr>
            <a:r>
              <a:t/>
            </a:r>
            <a:endParaRPr/>
          </a:p>
        </p:txBody>
      </p:sp>
      <p:sp>
        <p:nvSpPr>
          <p:cNvPr id="424" name="Google Shape;424;p32"/>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25" name="Google Shape;425;p3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26" name="Google Shape;426;p32"/>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命名實體識別的應用</a:t>
            </a:r>
            <a:endParaRPr/>
          </a:p>
        </p:txBody>
      </p:sp>
      <p:pic>
        <p:nvPicPr>
          <p:cNvPr id="427" name="Google Shape;427;p32"/>
          <p:cNvPicPr preferRelativeResize="0"/>
          <p:nvPr/>
        </p:nvPicPr>
        <p:blipFill rotWithShape="1">
          <a:blip r:embed="rId3">
            <a:alphaModFix/>
          </a:blip>
          <a:srcRect b="30209" l="0" r="0" t="27485"/>
          <a:stretch/>
        </p:blipFill>
        <p:spPr>
          <a:xfrm>
            <a:off x="0" y="1628725"/>
            <a:ext cx="9144000" cy="4179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33" name="Google Shape;433;p3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新聞命名實體識別</a:t>
            </a:r>
            <a:endParaRPr/>
          </a:p>
          <a:p>
            <a:pPr indent="0" lvl="0" marL="0" rtl="0" algn="ctr">
              <a:spcBef>
                <a:spcPts val="0"/>
              </a:spcBef>
              <a:spcAft>
                <a:spcPts val="0"/>
              </a:spcAft>
              <a:buNone/>
            </a:pPr>
            <a:r>
              <a:rPr lang="zh-TW" sz="2400"/>
              <a:t>批評川普的FBI特工被解聘</a:t>
            </a:r>
            <a:endParaRPr sz="2400"/>
          </a:p>
        </p:txBody>
      </p:sp>
      <p:sp>
        <p:nvSpPr>
          <p:cNvPr id="434" name="Google Shape;434;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35" name="Google Shape;435;p3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(Li, 2018)</a:t>
            </a:r>
            <a:endParaRPr/>
          </a:p>
        </p:txBody>
      </p:sp>
      <p:sp>
        <p:nvSpPr>
          <p:cNvPr id="436" name="Google Shape;436;p3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37" name="Google Shape;437;p33"/>
          <p:cNvPicPr preferRelativeResize="0"/>
          <p:nvPr/>
        </p:nvPicPr>
        <p:blipFill rotWithShape="1">
          <a:blip r:embed="rId3">
            <a:alphaModFix/>
          </a:blip>
          <a:srcRect b="7732" l="0" r="0" t="0"/>
          <a:stretch/>
        </p:blipFill>
        <p:spPr>
          <a:xfrm>
            <a:off x="0" y="2203950"/>
            <a:ext cx="9056074" cy="3480600"/>
          </a:xfrm>
          <a:prstGeom prst="rect">
            <a:avLst/>
          </a:prstGeom>
          <a:noFill/>
          <a:ln>
            <a:noFill/>
          </a:ln>
        </p:spPr>
      </p:pic>
      <p:sp>
        <p:nvSpPr>
          <p:cNvPr id="438" name="Google Shape;438;p33"/>
          <p:cNvSpPr/>
          <p:nvPr/>
        </p:nvSpPr>
        <p:spPr>
          <a:xfrm>
            <a:off x="7614350" y="1456900"/>
            <a:ext cx="961500" cy="535500"/>
          </a:xfrm>
          <a:prstGeom prst="wedgeRoundRectCallout">
            <a:avLst>
              <a:gd fmla="val 12008" name="adj1"/>
              <a:gd fmla="val 98152" name="adj2"/>
              <a:gd fmla="val 0" name="adj3"/>
            </a:avLst>
          </a:prstGeom>
          <a:solidFill>
            <a:srgbClr val="351C75"/>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1600">
                <a:solidFill>
                  <a:srgbClr val="FFFFFF"/>
                </a:solidFill>
              </a:rPr>
              <a:t>人名</a:t>
            </a:r>
            <a:endParaRPr b="1" sz="1600">
              <a:solidFill>
                <a:srgbClr val="FFFFFF"/>
              </a:solidFill>
            </a:endParaRPr>
          </a:p>
        </p:txBody>
      </p:sp>
      <p:sp>
        <p:nvSpPr>
          <p:cNvPr id="439" name="Google Shape;439;p33"/>
          <p:cNvSpPr/>
          <p:nvPr/>
        </p:nvSpPr>
        <p:spPr>
          <a:xfrm>
            <a:off x="5424150" y="2430800"/>
            <a:ext cx="1136100" cy="393600"/>
          </a:xfrm>
          <a:prstGeom prst="wedgeRoundRectCallout">
            <a:avLst>
              <a:gd fmla="val -72025" name="adj1"/>
              <a:gd fmla="val -171" name="adj2"/>
              <a:gd fmla="val 0" name="adj3"/>
            </a:avLst>
          </a:prstGeom>
          <a:solidFill>
            <a:srgbClr val="B45F06"/>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1600">
                <a:solidFill>
                  <a:srgbClr val="FFFFFF"/>
                </a:solidFill>
              </a:rPr>
              <a:t>地緣政治</a:t>
            </a:r>
            <a:endParaRPr b="1" sz="1600">
              <a:solidFill>
                <a:srgbClr val="FFFFFF"/>
              </a:solidFill>
            </a:endParaRPr>
          </a:p>
        </p:txBody>
      </p:sp>
      <p:sp>
        <p:nvSpPr>
          <p:cNvPr id="440" name="Google Shape;440;p33"/>
          <p:cNvSpPr/>
          <p:nvPr/>
        </p:nvSpPr>
        <p:spPr>
          <a:xfrm>
            <a:off x="4334325" y="4379600"/>
            <a:ext cx="852000" cy="393600"/>
          </a:xfrm>
          <a:prstGeom prst="wedgeRoundRectCallout">
            <a:avLst>
              <a:gd fmla="val 70850" name="adj1"/>
              <a:gd fmla="val -69766" name="adj2"/>
              <a:gd fmla="val 0" name="adj3"/>
            </a:avLst>
          </a:prstGeom>
          <a:solidFill>
            <a:srgbClr val="599191"/>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1600">
                <a:solidFill>
                  <a:srgbClr val="FFFFFF"/>
                </a:solidFill>
              </a:rPr>
              <a:t>日期</a:t>
            </a:r>
            <a:endParaRPr b="1" sz="1600">
              <a:solidFill>
                <a:srgbClr val="FFFFFF"/>
              </a:solidFill>
            </a:endParaRPr>
          </a:p>
        </p:txBody>
      </p:sp>
      <p:sp>
        <p:nvSpPr>
          <p:cNvPr id="441" name="Google Shape;441;p33"/>
          <p:cNvSpPr/>
          <p:nvPr/>
        </p:nvSpPr>
        <p:spPr>
          <a:xfrm>
            <a:off x="3766025" y="3499425"/>
            <a:ext cx="961500" cy="535500"/>
          </a:xfrm>
          <a:prstGeom prst="wedgeRoundRectCallout">
            <a:avLst>
              <a:gd fmla="val -32296" name="adj1"/>
              <a:gd fmla="val -123889" name="adj2"/>
              <a:gd fmla="val 0" name="adj3"/>
            </a:avLst>
          </a:prstGeom>
          <a:solidFill>
            <a:srgbClr val="351C75"/>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1600">
                <a:solidFill>
                  <a:srgbClr val="FFFFFF"/>
                </a:solidFill>
              </a:rPr>
              <a:t>人名</a:t>
            </a:r>
            <a:endParaRPr b="1" sz="16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zh-TW"/>
              <a:t>20世紀最佳俄語小說</a:t>
            </a:r>
            <a:br>
              <a:rPr lang="zh-TW"/>
            </a:br>
            <a:r>
              <a:rPr b="1" lang="zh-TW" sz="3200">
                <a:latin typeface="Lexend"/>
                <a:ea typeface="Lexend"/>
                <a:cs typeface="Lexend"/>
                <a:sym typeface="Lexend"/>
              </a:rPr>
              <a:t>大師與瑪格麗特</a:t>
            </a:r>
            <a:endParaRPr b="1" sz="3200">
              <a:latin typeface="Lexend"/>
              <a:ea typeface="Lexend"/>
              <a:cs typeface="Lexend"/>
              <a:sym typeface="Lexend"/>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1000"/>
              </a:spcAft>
              <a:buNone/>
            </a:pPr>
            <a:r>
              <a:t/>
            </a:r>
            <a:endParaRPr/>
          </a:p>
        </p:txBody>
      </p:sp>
      <p:sp>
        <p:nvSpPr>
          <p:cNvPr id="447" name="Google Shape;447;p3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人物命名實體應用</a:t>
            </a:r>
            <a:endParaRPr sz="2400"/>
          </a:p>
          <a:p>
            <a:pPr indent="0" lvl="0" marL="0" rtl="0" algn="ctr">
              <a:spcBef>
                <a:spcPts val="0"/>
              </a:spcBef>
              <a:spcAft>
                <a:spcPts val="0"/>
              </a:spcAft>
              <a:buNone/>
            </a:pPr>
            <a:r>
              <a:rPr lang="zh-TW"/>
              <a:t>小說人物關係圖：力引導排版</a:t>
            </a:r>
            <a:endParaRPr/>
          </a:p>
        </p:txBody>
      </p:sp>
      <p:sp>
        <p:nvSpPr>
          <p:cNvPr id="448" name="Google Shape;448;p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49" name="Google Shape;449;p3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(Coburn, 2005)</a:t>
            </a:r>
            <a:endParaRPr/>
          </a:p>
        </p:txBody>
      </p:sp>
      <p:sp>
        <p:nvSpPr>
          <p:cNvPr id="450" name="Google Shape;450;p3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51" name="Google Shape;451;p34"/>
          <p:cNvPicPr preferRelativeResize="0"/>
          <p:nvPr/>
        </p:nvPicPr>
        <p:blipFill rotWithShape="1">
          <a:blip r:embed="rId3">
            <a:alphaModFix/>
          </a:blip>
          <a:srcRect b="23732" l="0" r="0" t="27484"/>
          <a:stretch/>
        </p:blipFill>
        <p:spPr>
          <a:xfrm>
            <a:off x="2690150" y="2450598"/>
            <a:ext cx="6002160" cy="3163226"/>
          </a:xfrm>
          <a:prstGeom prst="rect">
            <a:avLst/>
          </a:prstGeom>
          <a:noFill/>
          <a:ln>
            <a:noFill/>
          </a:ln>
        </p:spPr>
      </p:pic>
      <p:sp>
        <p:nvSpPr>
          <p:cNvPr id="452" name="Google Shape;452;p34"/>
          <p:cNvSpPr/>
          <p:nvPr/>
        </p:nvSpPr>
        <p:spPr>
          <a:xfrm>
            <a:off x="5978600" y="1853750"/>
            <a:ext cx="2617800" cy="1045200"/>
          </a:xfrm>
          <a:prstGeom prst="wedgeRoundRectCallout">
            <a:avLst>
              <a:gd fmla="val -52606" name="adj1"/>
              <a:gd fmla="val 765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線條越粗：人名越常一起出現</a:t>
            </a:r>
            <a:endParaRPr sz="2400">
              <a:solidFill>
                <a:srgbClr val="FFFFFF"/>
              </a:solidFill>
            </a:endParaRPr>
          </a:p>
        </p:txBody>
      </p:sp>
      <p:sp>
        <p:nvSpPr>
          <p:cNvPr id="453" name="Google Shape;453;p34"/>
          <p:cNvSpPr/>
          <p:nvPr/>
        </p:nvSpPr>
        <p:spPr>
          <a:xfrm>
            <a:off x="6618032" y="4598023"/>
            <a:ext cx="2123100" cy="841800"/>
          </a:xfrm>
          <a:prstGeom prst="wedgeRoundRectCallout">
            <a:avLst>
              <a:gd fmla="val -40764" name="adj1"/>
              <a:gd fmla="val -10772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節點越大：人名越常被提及</a:t>
            </a:r>
            <a:endParaRPr sz="2400">
              <a:solidFill>
                <a:srgbClr val="FFFFFF"/>
              </a:solidFill>
            </a:endParaRPr>
          </a:p>
        </p:txBody>
      </p:sp>
      <p:pic>
        <p:nvPicPr>
          <p:cNvPr id="454" name="Google Shape;454;p34"/>
          <p:cNvPicPr preferRelativeResize="0"/>
          <p:nvPr/>
        </p:nvPicPr>
        <p:blipFill>
          <a:blip r:embed="rId4">
            <a:alphaModFix/>
          </a:blip>
          <a:stretch>
            <a:fillRect/>
          </a:stretch>
        </p:blipFill>
        <p:spPr>
          <a:xfrm>
            <a:off x="1051800" y="2484100"/>
            <a:ext cx="2419000" cy="3272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